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617" r:id="rId2"/>
    <p:sldId id="685" r:id="rId3"/>
    <p:sldId id="288" r:id="rId4"/>
    <p:sldId id="704" r:id="rId5"/>
    <p:sldId id="702" r:id="rId6"/>
    <p:sldId id="620" r:id="rId7"/>
    <p:sldId id="621" r:id="rId8"/>
    <p:sldId id="639" r:id="rId9"/>
    <p:sldId id="642" r:id="rId10"/>
    <p:sldId id="643" r:id="rId11"/>
    <p:sldId id="646" r:id="rId12"/>
    <p:sldId id="713" r:id="rId13"/>
    <p:sldId id="714" r:id="rId14"/>
    <p:sldId id="267" r:id="rId15"/>
    <p:sldId id="268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9" r:id="rId25"/>
    <p:sldId id="720" r:id="rId26"/>
    <p:sldId id="721" r:id="rId27"/>
    <p:sldId id="726" r:id="rId28"/>
    <p:sldId id="737" r:id="rId29"/>
    <p:sldId id="738" r:id="rId30"/>
    <p:sldId id="739" r:id="rId31"/>
    <p:sldId id="740" r:id="rId32"/>
    <p:sldId id="741" r:id="rId33"/>
    <p:sldId id="742" r:id="rId34"/>
    <p:sldId id="731" r:id="rId35"/>
    <p:sldId id="308" r:id="rId36"/>
    <p:sldId id="735" r:id="rId37"/>
    <p:sldId id="728" r:id="rId38"/>
    <p:sldId id="297" r:id="rId39"/>
    <p:sldId id="298" r:id="rId40"/>
    <p:sldId id="299" r:id="rId41"/>
    <p:sldId id="300" r:id="rId42"/>
    <p:sldId id="745" r:id="rId43"/>
    <p:sldId id="309" r:id="rId44"/>
    <p:sldId id="310" r:id="rId45"/>
    <p:sldId id="764" r:id="rId46"/>
    <p:sldId id="766" r:id="rId47"/>
    <p:sldId id="767" r:id="rId48"/>
    <p:sldId id="758" r:id="rId49"/>
    <p:sldId id="760" r:id="rId50"/>
    <p:sldId id="768" r:id="rId51"/>
    <p:sldId id="762" r:id="rId52"/>
    <p:sldId id="313" r:id="rId53"/>
    <p:sldId id="751" r:id="rId54"/>
    <p:sldId id="386" r:id="rId55"/>
    <p:sldId id="746" r:id="rId56"/>
    <p:sldId id="339" r:id="rId57"/>
    <p:sldId id="387" r:id="rId58"/>
    <p:sldId id="292" r:id="rId59"/>
    <p:sldId id="749" r:id="rId60"/>
    <p:sldId id="302" r:id="rId61"/>
    <p:sldId id="388" r:id="rId62"/>
    <p:sldId id="319" r:id="rId63"/>
    <p:sldId id="627" r:id="rId64"/>
    <p:sldId id="584" r:id="rId65"/>
    <p:sldId id="586" r:id="rId66"/>
    <p:sldId id="631" r:id="rId67"/>
    <p:sldId id="632" r:id="rId68"/>
    <p:sldId id="634" r:id="rId69"/>
    <p:sldId id="633" r:id="rId70"/>
    <p:sldId id="637" r:id="rId71"/>
    <p:sldId id="636" r:id="rId72"/>
    <p:sldId id="630" r:id="rId73"/>
    <p:sldId id="588" r:id="rId74"/>
    <p:sldId id="589" r:id="rId75"/>
    <p:sldId id="541" r:id="rId76"/>
    <p:sldId id="542" r:id="rId77"/>
    <p:sldId id="591" r:id="rId78"/>
    <p:sldId id="644" r:id="rId79"/>
    <p:sldId id="645" r:id="rId80"/>
    <p:sldId id="770" r:id="rId81"/>
    <p:sldId id="647" r:id="rId82"/>
    <p:sldId id="648" r:id="rId83"/>
    <p:sldId id="649" r:id="rId84"/>
    <p:sldId id="650" r:id="rId85"/>
    <p:sldId id="651" r:id="rId86"/>
    <p:sldId id="652" r:id="rId87"/>
    <p:sldId id="771" r:id="rId88"/>
    <p:sldId id="592" r:id="rId89"/>
    <p:sldId id="593" r:id="rId90"/>
    <p:sldId id="775" r:id="rId91"/>
    <p:sldId id="772" r:id="rId92"/>
    <p:sldId id="773" r:id="rId93"/>
    <p:sldId id="622" r:id="rId94"/>
    <p:sldId id="623" r:id="rId95"/>
    <p:sldId id="624" r:id="rId96"/>
    <p:sldId id="625" r:id="rId97"/>
    <p:sldId id="628" r:id="rId98"/>
    <p:sldId id="779" r:id="rId99"/>
    <p:sldId id="312" r:id="rId100"/>
    <p:sldId id="314" r:id="rId101"/>
    <p:sldId id="776" r:id="rId102"/>
    <p:sldId id="778" r:id="rId103"/>
    <p:sldId id="304" r:id="rId104"/>
    <p:sldId id="780" r:id="rId105"/>
    <p:sldId id="405" r:id="rId106"/>
    <p:sldId id="433" r:id="rId107"/>
    <p:sldId id="432" r:id="rId108"/>
    <p:sldId id="475" r:id="rId109"/>
    <p:sldId id="476" r:id="rId110"/>
    <p:sldId id="477" r:id="rId111"/>
    <p:sldId id="440" r:id="rId112"/>
    <p:sldId id="415" r:id="rId113"/>
    <p:sldId id="781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1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6" autoAdjust="0"/>
    <p:restoredTop sz="95735"/>
  </p:normalViewPr>
  <p:slideViewPr>
    <p:cSldViewPr snapToGrid="0" snapToObjects="1">
      <p:cViewPr>
        <p:scale>
          <a:sx n="103" d="100"/>
          <a:sy n="103" d="100"/>
        </p:scale>
        <p:origin x="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000EA-C57E-F640-BE40-9E4845CF53EF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73F9-E30F-0949-86F6-A61809246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8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</p:spTree>
    <p:extLst>
      <p:ext uri="{BB962C8B-B14F-4D97-AF65-F5344CB8AC3E}">
        <p14:creationId xmlns:p14="http://schemas.microsoft.com/office/powerpoint/2010/main" val="187488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937968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747487"/>
            <a:ext cx="11350171" cy="1625600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8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49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5.xml"/><Relationship Id="rId7" Type="http://schemas.openxmlformats.org/officeDocument/2006/relationships/image" Target="../media/image6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0.png"/><Relationship Id="rId4" Type="http://schemas.openxmlformats.org/officeDocument/2006/relationships/image" Target="../media/image21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gif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iyat/cse_5521/blob/master/diabetes.csv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1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62759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Laplace Smoothing: Naïve Bayes Parameter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A8430-A4BF-954B-ABF0-2203600B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6BE0B-2D5E-384B-8939-378FAB05A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A708D-93CC-0C49-8193-3BB3A34C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1" y="4309473"/>
            <a:ext cx="4384766" cy="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57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FDE6-B7FF-412F-89FC-E14FFC5C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on PGMs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A5F40-7867-4C75-8D5D-56D6FCE409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377950"/>
            <a:ext cx="2438400" cy="162169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E27A44-D83D-4D30-9B10-7F9D9F986489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158526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4170FC-A131-4BEF-AEE8-3FFBC5E08365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158526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9FEEC6-E6D2-4956-83D8-B862B25E2DC5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340008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2A4E86-D587-44A4-8F18-6C83112434F7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315800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5D4D47-E8C9-47FD-AEB9-03A9740C1E0A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315800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val 4">
            <a:extLst>
              <a:ext uri="{FF2B5EF4-FFF2-40B4-BE49-F238E27FC236}">
                <a16:creationId xmlns:a16="http://schemas.microsoft.com/office/drawing/2014/main" id="{8F6C0E38-ECB3-4F50-BB51-5FB6D3482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9018" y="16079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9365C5A4-B24E-45CD-9946-E5593316F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150" y="16079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430741C0-0749-4A65-8509-F7923FC89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497" y="271982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6A703148-8AF8-46F2-846B-02E018F48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742" y="3968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6B17D648-C29C-4FA5-BFFB-9F900C538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449" y="3968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15" name="AutoShape 6">
            <a:extLst>
              <a:ext uri="{FF2B5EF4-FFF2-40B4-BE49-F238E27FC236}">
                <a16:creationId xmlns:a16="http://schemas.microsoft.com/office/drawing/2014/main" id="{367863D3-4661-419D-B65F-5282B2AC5BE9}"/>
              </a:ext>
            </a:extLst>
          </p:cNvPr>
          <p:cNvCxnSpPr>
            <a:cxnSpLocks noChangeShapeType="1"/>
            <a:stCxn id="12" idx="5"/>
            <a:endCxn id="13" idx="1"/>
          </p:cNvCxnSpPr>
          <p:nvPr/>
        </p:nvCxnSpPr>
        <p:spPr bwMode="auto">
          <a:xfrm>
            <a:off x="4916905" y="337023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" name="AutoShape 6">
            <a:extLst>
              <a:ext uri="{FF2B5EF4-FFF2-40B4-BE49-F238E27FC236}">
                <a16:creationId xmlns:a16="http://schemas.microsoft.com/office/drawing/2014/main" id="{7D5F2736-B969-4E9C-82FD-79E1BE135BE6}"/>
              </a:ext>
            </a:extLst>
          </p:cNvPr>
          <p:cNvCxnSpPr>
            <a:cxnSpLocks noChangeShapeType="1"/>
            <a:stCxn id="12" idx="3"/>
            <a:endCxn id="14" idx="7"/>
          </p:cNvCxnSpPr>
          <p:nvPr/>
        </p:nvCxnSpPr>
        <p:spPr bwMode="auto">
          <a:xfrm flipH="1">
            <a:off x="3983857" y="337023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" name="AutoShape 6">
            <a:extLst>
              <a:ext uri="{FF2B5EF4-FFF2-40B4-BE49-F238E27FC236}">
                <a16:creationId xmlns:a16="http://schemas.microsoft.com/office/drawing/2014/main" id="{C906D463-1127-4D0B-8D2F-7D098AA883A4}"/>
              </a:ext>
            </a:extLst>
          </p:cNvPr>
          <p:cNvCxnSpPr>
            <a:cxnSpLocks noChangeShapeType="1"/>
            <a:stCxn id="11" idx="3"/>
            <a:endCxn id="12" idx="7"/>
          </p:cNvCxnSpPr>
          <p:nvPr/>
        </p:nvCxnSpPr>
        <p:spPr bwMode="auto">
          <a:xfrm flipH="1">
            <a:off x="4916905" y="225836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2FF1655C-96CC-4EC1-A52C-A7C4983B05C4}"/>
              </a:ext>
            </a:extLst>
          </p:cNvPr>
          <p:cNvCxnSpPr>
            <a:cxnSpLocks noChangeShapeType="1"/>
            <a:stCxn id="10" idx="5"/>
            <a:endCxn id="12" idx="1"/>
          </p:cNvCxnSpPr>
          <p:nvPr/>
        </p:nvCxnSpPr>
        <p:spPr bwMode="auto">
          <a:xfrm>
            <a:off x="3819426" y="225836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9" name="Picture 18" descr="TP_tmp.png">
            <a:extLst>
              <a:ext uri="{FF2B5EF4-FFF2-40B4-BE49-F238E27FC236}">
                <a16:creationId xmlns:a16="http://schemas.microsoft.com/office/drawing/2014/main" id="{693917D9-CD62-4E38-818F-2D3514C097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92750"/>
            <a:ext cx="4267200" cy="430635"/>
          </a:xfrm>
          <a:prstGeom prst="rect">
            <a:avLst/>
          </a:prstGeom>
        </p:spPr>
      </p:pic>
      <p:pic>
        <p:nvPicPr>
          <p:cNvPr id="20" name="Picture 19" descr="TP_tmp.png">
            <a:extLst>
              <a:ext uri="{FF2B5EF4-FFF2-40B4-BE49-F238E27FC236}">
                <a16:creationId xmlns:a16="http://schemas.microsoft.com/office/drawing/2014/main" id="{93D793B8-5BC5-45E5-95EF-7B589CFB02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602615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P_tmp.png">
            <a:extLst>
              <a:ext uri="{FF2B5EF4-FFF2-40B4-BE49-F238E27FC236}">
                <a16:creationId xmlns:a16="http://schemas.microsoft.com/office/drawing/2014/main" id="{061EA7BC-9F36-475D-9BA8-26A6EBCB402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55955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756E53-B878-4C28-9419-9A58EBE0E0C5}"/>
              </a:ext>
            </a:extLst>
          </p:cNvPr>
          <p:cNvSpPr/>
          <p:nvPr/>
        </p:nvSpPr>
        <p:spPr>
          <a:xfrm>
            <a:off x="240062" y="1514316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Burglary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84BFA0-6B53-419B-A03A-12B7118FACDA}"/>
              </a:ext>
            </a:extLst>
          </p:cNvPr>
          <p:cNvSpPr/>
          <p:nvPr/>
        </p:nvSpPr>
        <p:spPr>
          <a:xfrm>
            <a:off x="7848600" y="1494866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Earthquake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E835F1-8B7F-4B3D-BCF1-6BCA818EB349}"/>
              </a:ext>
            </a:extLst>
          </p:cNvPr>
          <p:cNvSpPr/>
          <p:nvPr/>
        </p:nvSpPr>
        <p:spPr>
          <a:xfrm>
            <a:off x="3214455" y="283193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Alarm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E1C21-3A8E-40CA-93DC-D8BA40258292}"/>
              </a:ext>
            </a:extLst>
          </p:cNvPr>
          <p:cNvSpPr/>
          <p:nvPr/>
        </p:nvSpPr>
        <p:spPr>
          <a:xfrm>
            <a:off x="3009270" y="473378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John Calls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544BC1-8003-4191-A929-3270ED7537E9}"/>
              </a:ext>
            </a:extLst>
          </p:cNvPr>
          <p:cNvSpPr/>
          <p:nvPr/>
        </p:nvSpPr>
        <p:spPr>
          <a:xfrm>
            <a:off x="4830920" y="47337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Mary Calls </a:t>
            </a:r>
          </a:p>
        </p:txBody>
      </p:sp>
    </p:spTree>
    <p:extLst>
      <p:ext uri="{BB962C8B-B14F-4D97-AF65-F5344CB8AC3E}">
        <p14:creationId xmlns:p14="http://schemas.microsoft.com/office/powerpoint/2010/main" val="7903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FDE6-B7FF-412F-89FC-E14FFC5C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on PGMs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43A307-9AAE-4D84-B64C-96B8BCAFB1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377950"/>
            <a:ext cx="2438398" cy="1621696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6C0108-9621-4F5B-86CC-5074535D10D3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158526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C47F41-B233-4248-B233-43C9738A3E05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158526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C9EE58B-F45B-4512-BCAA-B1EA06B17AF8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340008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83CFA08-B734-48F9-B0BE-C6B72ECE77DF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315800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4930BAC-20B7-4D46-A63D-5B6FFAD8EF5F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315800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Oval 4">
            <a:extLst>
              <a:ext uri="{FF2B5EF4-FFF2-40B4-BE49-F238E27FC236}">
                <a16:creationId xmlns:a16="http://schemas.microsoft.com/office/drawing/2014/main" id="{2A4AF459-D987-43A5-AFF0-D656CC4D2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9018" y="16079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D3F01EBA-DA20-42F7-84D8-3A6D67E78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150" y="16079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FA0C4409-1A72-4DAC-8E12-ED23D59DB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497" y="271982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AA06E2F4-1D4E-4E97-81A7-A425AAC75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742" y="3968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DD0B09ED-1104-4466-B1B4-E23395230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449" y="3968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3" name="AutoShape 6">
            <a:extLst>
              <a:ext uri="{FF2B5EF4-FFF2-40B4-BE49-F238E27FC236}">
                <a16:creationId xmlns:a16="http://schemas.microsoft.com/office/drawing/2014/main" id="{C5FBA87D-8395-4897-B85F-D818FCED6FFE}"/>
              </a:ext>
            </a:extLst>
          </p:cNvPr>
          <p:cNvCxnSpPr>
            <a:cxnSpLocks noChangeShapeType="1"/>
            <a:stCxn id="30" idx="5"/>
            <a:endCxn id="31" idx="1"/>
          </p:cNvCxnSpPr>
          <p:nvPr/>
        </p:nvCxnSpPr>
        <p:spPr bwMode="auto">
          <a:xfrm>
            <a:off x="4916905" y="337023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90BEFF41-CBBE-48DE-9A08-127F088BB224}"/>
              </a:ext>
            </a:extLst>
          </p:cNvPr>
          <p:cNvCxnSpPr>
            <a:cxnSpLocks noChangeShapeType="1"/>
            <a:stCxn id="30" idx="3"/>
            <a:endCxn id="32" idx="7"/>
          </p:cNvCxnSpPr>
          <p:nvPr/>
        </p:nvCxnSpPr>
        <p:spPr bwMode="auto">
          <a:xfrm flipH="1">
            <a:off x="3983857" y="337023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" name="AutoShape 6">
            <a:extLst>
              <a:ext uri="{FF2B5EF4-FFF2-40B4-BE49-F238E27FC236}">
                <a16:creationId xmlns:a16="http://schemas.microsoft.com/office/drawing/2014/main" id="{05CF109E-41B9-416B-BBC2-587EF99B93B5}"/>
              </a:ext>
            </a:extLst>
          </p:cNvPr>
          <p:cNvCxnSpPr>
            <a:cxnSpLocks noChangeShapeType="1"/>
            <a:stCxn id="29" idx="3"/>
            <a:endCxn id="30" idx="7"/>
          </p:cNvCxnSpPr>
          <p:nvPr/>
        </p:nvCxnSpPr>
        <p:spPr bwMode="auto">
          <a:xfrm flipH="1">
            <a:off x="4916905" y="225836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6" name="AutoShape 6">
            <a:extLst>
              <a:ext uri="{FF2B5EF4-FFF2-40B4-BE49-F238E27FC236}">
                <a16:creationId xmlns:a16="http://schemas.microsoft.com/office/drawing/2014/main" id="{D928BD93-EA44-47A3-B631-4DE703F0CB3E}"/>
              </a:ext>
            </a:extLst>
          </p:cNvPr>
          <p:cNvCxnSpPr>
            <a:cxnSpLocks noChangeShapeType="1"/>
            <a:stCxn id="28" idx="5"/>
            <a:endCxn id="30" idx="1"/>
          </p:cNvCxnSpPr>
          <p:nvPr/>
        </p:nvCxnSpPr>
        <p:spPr bwMode="auto">
          <a:xfrm>
            <a:off x="3819426" y="225836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DA91FEA-C00D-475C-859C-6470AA2FBAE6}"/>
              </a:ext>
            </a:extLst>
          </p:cNvPr>
          <p:cNvSpPr/>
          <p:nvPr/>
        </p:nvSpPr>
        <p:spPr>
          <a:xfrm>
            <a:off x="240062" y="1514316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Burglary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9489BC-AFAC-458A-8BD3-2FF59642B831}"/>
              </a:ext>
            </a:extLst>
          </p:cNvPr>
          <p:cNvSpPr/>
          <p:nvPr/>
        </p:nvSpPr>
        <p:spPr>
          <a:xfrm>
            <a:off x="7848600" y="1494866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Earthquake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A81EB6-66ED-4BFC-B8AC-901A96C37712}"/>
              </a:ext>
            </a:extLst>
          </p:cNvPr>
          <p:cNvSpPr/>
          <p:nvPr/>
        </p:nvSpPr>
        <p:spPr>
          <a:xfrm>
            <a:off x="3214455" y="283193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Alarm 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3EE2B3-D427-4CC2-B601-C4FECF8DC4BB}"/>
              </a:ext>
            </a:extLst>
          </p:cNvPr>
          <p:cNvSpPr/>
          <p:nvPr/>
        </p:nvSpPr>
        <p:spPr>
          <a:xfrm>
            <a:off x="3009270" y="473378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John Calls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DF4A47-653D-4507-ADBE-EE3B61CE5216}"/>
              </a:ext>
            </a:extLst>
          </p:cNvPr>
          <p:cNvSpPr/>
          <p:nvPr/>
        </p:nvSpPr>
        <p:spPr>
          <a:xfrm>
            <a:off x="4830920" y="47337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Mary Calls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516C67-5177-4AD3-9F72-B95DA915178C}"/>
                  </a:ext>
                </a:extLst>
              </p:cNvPr>
              <p:cNvSpPr txBox="1"/>
              <p:nvPr/>
            </p:nvSpPr>
            <p:spPr>
              <a:xfrm>
                <a:off x="1752600" y="5572329"/>
                <a:ext cx="5407506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516C67-5177-4AD3-9F72-B95DA9151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572329"/>
                <a:ext cx="5407506" cy="897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6094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Blanket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</a:t>
            </a:r>
          </a:p>
          <a:p>
            <a:pPr lvl="1"/>
            <a:r>
              <a:rPr lang="en-US" dirty="0"/>
              <a:t>The smallest set of “observed” nodes that renders a node t </a:t>
            </a:r>
            <a:r>
              <a:rPr lang="en-US" u="sng" dirty="0"/>
              <a:t>conditionally independent of all the other nodes in the graph</a:t>
            </a:r>
            <a:r>
              <a:rPr lang="en-US" dirty="0"/>
              <a:t>.</a:t>
            </a:r>
          </a:p>
          <a:p>
            <a:r>
              <a:rPr lang="en-US" dirty="0"/>
              <a:t>Markov blanket in DAG is:</a:t>
            </a:r>
          </a:p>
          <a:p>
            <a:pPr lvl="1"/>
            <a:r>
              <a:rPr lang="en-US" dirty="0"/>
              <a:t>Parents</a:t>
            </a:r>
          </a:p>
          <a:p>
            <a:pPr lvl="1"/>
            <a:r>
              <a:rPr lang="en-US" dirty="0"/>
              <a:t>Children</a:t>
            </a:r>
          </a:p>
          <a:p>
            <a:pPr lvl="1"/>
            <a:r>
              <a:rPr lang="en-US" dirty="0"/>
              <a:t>Co-parents (other nodes that are also parents of the children)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640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Blanket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hangingPunct="0">
              <a:lnSpc>
                <a:spcPct val="95416"/>
              </a:lnSpc>
            </a:pPr>
            <a:r>
              <a:rPr lang="en-US" altLang="zh-CN" dirty="0">
                <a:ea typeface="Times New Roman"/>
              </a:rPr>
              <a:t>Each</a:t>
            </a:r>
            <a:r>
              <a:rPr lang="en-US" altLang="zh-CN" spc="-94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node</a:t>
            </a:r>
            <a:r>
              <a:rPr lang="en-US" altLang="zh-CN" spc="-100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is</a:t>
            </a:r>
            <a:r>
              <a:rPr lang="en-US" altLang="zh-CN" spc="-94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conditionally</a:t>
            </a:r>
            <a:r>
              <a:rPr lang="en-US" altLang="zh-CN" spc="-100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independent</a:t>
            </a:r>
            <a:r>
              <a:rPr lang="en-US" altLang="zh-CN" spc="-94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of</a:t>
            </a:r>
            <a:r>
              <a:rPr lang="en-US" altLang="zh-CN" spc="-100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all</a:t>
            </a:r>
            <a:r>
              <a:rPr lang="en-US" altLang="zh-CN" spc="-94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others</a:t>
            </a:r>
            <a:r>
              <a:rPr lang="en-US" altLang="zh-CN" spc="-100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given</a:t>
            </a:r>
            <a:r>
              <a:rPr lang="en-US" altLang="zh-CN" spc="-100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its</a:t>
            </a:r>
            <a:r>
              <a:rPr lang="en-US" altLang="zh-CN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Markov</a:t>
            </a:r>
            <a:r>
              <a:rPr lang="en-US" altLang="zh-CN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blanket:</a:t>
            </a:r>
            <a:endParaRPr lang="en-US" altLang="zh-CN" dirty="0">
              <a:ea typeface="Times New Roman"/>
              <a:cs typeface="Times New Roman"/>
            </a:endParaRPr>
          </a:p>
          <a:p>
            <a:pPr lvl="1" hangingPunct="0">
              <a:lnSpc>
                <a:spcPct val="95416"/>
              </a:lnSpc>
            </a:pPr>
            <a:r>
              <a:rPr lang="en-US" altLang="zh-CN" dirty="0">
                <a:ea typeface="Times New Roman"/>
              </a:rPr>
              <a:t>parents</a:t>
            </a:r>
            <a:r>
              <a:rPr lang="en-US" altLang="zh-CN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+</a:t>
            </a:r>
            <a:r>
              <a:rPr lang="en-US" altLang="zh-CN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children</a:t>
            </a:r>
            <a:r>
              <a:rPr lang="en-US" altLang="zh-CN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+</a:t>
            </a:r>
            <a:r>
              <a:rPr lang="en-US" altLang="zh-CN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children’s</a:t>
            </a:r>
            <a:r>
              <a:rPr lang="en-US" altLang="zh-CN" spc="-25" dirty="0">
                <a:cs typeface="Times New Roman"/>
              </a:rPr>
              <a:t> </a:t>
            </a:r>
            <a:r>
              <a:rPr lang="en-US" altLang="zh-CN" dirty="0">
                <a:ea typeface="Times New Roman"/>
              </a:rPr>
              <a:t>parents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255EC-882C-EF41-AD22-248D6C55A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28" y="2584023"/>
            <a:ext cx="4803455" cy="37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896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132943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0EA-E992-4FBA-AD58-FD8D3972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“Artificial”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BA463-1D7A-4E0B-B769-EF3000288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basic “computational unit” of neural networks 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55285BD5-B32F-462D-B027-4F8F315B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306" y="2955204"/>
            <a:ext cx="4230427" cy="33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96C39B-3C8B-42C4-98AD-EADD560250A9}"/>
              </a:ext>
            </a:extLst>
          </p:cNvPr>
          <p:cNvSpPr/>
          <p:nvPr/>
        </p:nvSpPr>
        <p:spPr>
          <a:xfrm>
            <a:off x="4627705" y="3367492"/>
            <a:ext cx="823709" cy="68377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D5AD9-2F0C-4023-B4C3-0CD3B70D0DC3}"/>
              </a:ext>
            </a:extLst>
          </p:cNvPr>
          <p:cNvSpPr txBox="1"/>
          <p:nvPr/>
        </p:nvSpPr>
        <p:spPr>
          <a:xfrm>
            <a:off x="3795286" y="2105485"/>
            <a:ext cx="548640" cy="42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E467FF-E96E-4C75-B337-59F713DF9B76}"/>
                  </a:ext>
                </a:extLst>
              </p:cNvPr>
              <p:cNvSpPr/>
              <p:nvPr/>
            </p:nvSpPr>
            <p:spPr>
              <a:xfrm>
                <a:off x="4003150" y="2431984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E467FF-E96E-4C75-B337-59F713DF9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150" y="2431984"/>
                <a:ext cx="473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D41D103-A62F-42DB-99FE-DF22F7D49485}"/>
              </a:ext>
            </a:extLst>
          </p:cNvPr>
          <p:cNvSpPr/>
          <p:nvPr/>
        </p:nvSpPr>
        <p:spPr>
          <a:xfrm>
            <a:off x="6217920" y="3363003"/>
            <a:ext cx="823709" cy="68377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20E90-D04A-4721-9072-C29A22F8E43E}"/>
              </a:ext>
            </a:extLst>
          </p:cNvPr>
          <p:cNvSpPr/>
          <p:nvPr/>
        </p:nvSpPr>
        <p:spPr>
          <a:xfrm>
            <a:off x="6949440" y="4569996"/>
            <a:ext cx="823709" cy="68377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C8F70D-18FB-48B9-80FF-3FA55E344441}"/>
                  </a:ext>
                </a:extLst>
              </p:cNvPr>
              <p:cNvSpPr/>
              <p:nvPr/>
            </p:nvSpPr>
            <p:spPr>
              <a:xfrm>
                <a:off x="4698783" y="2423039"/>
                <a:ext cx="84234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C8F70D-18FB-48B9-80FF-3FA55E344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783" y="2423039"/>
                <a:ext cx="842345" cy="541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5F7796-1D01-4BCA-9F48-FB331168D2A6}"/>
                  </a:ext>
                </a:extLst>
              </p:cNvPr>
              <p:cNvSpPr/>
              <p:nvPr/>
            </p:nvSpPr>
            <p:spPr>
              <a:xfrm>
                <a:off x="5461833" y="2414094"/>
                <a:ext cx="84234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5F7796-1D01-4BCA-9F48-FB331168D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33" y="2414094"/>
                <a:ext cx="842345" cy="54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EE87DB-4040-4BA3-B735-1B613293308E}"/>
                  </a:ext>
                </a:extLst>
              </p:cNvPr>
              <p:cNvSpPr/>
              <p:nvPr/>
            </p:nvSpPr>
            <p:spPr>
              <a:xfrm>
                <a:off x="6308033" y="2424176"/>
                <a:ext cx="842346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EE87DB-4040-4BA3-B735-1B6132933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033" y="2424176"/>
                <a:ext cx="842346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76B4D7-5D90-4878-86FB-25E88F5F388F}"/>
                  </a:ext>
                </a:extLst>
              </p:cNvPr>
              <p:cNvSpPr/>
              <p:nvPr/>
            </p:nvSpPr>
            <p:spPr>
              <a:xfrm>
                <a:off x="7125884" y="2421646"/>
                <a:ext cx="4812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76B4D7-5D90-4878-86FB-25E88F5F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84" y="2421646"/>
                <a:ext cx="4812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67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DF6C-06E7-4051-8916-9AE045C3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is merged into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en-US" sz="2400" dirty="0"/>
                  <a:t>,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{−1,1}</m:t>
                    </m:r>
                  </m:oMath>
                </a14:m>
                <a:endParaRPr lang="en-US" sz="2400" dirty="0"/>
              </a:p>
              <a:p>
                <a:pPr marL="0" indent="0" defTabSz="256031">
                  <a:spcBef>
                    <a:spcPts val="400"/>
                  </a:spcBef>
                  <a:buNone/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Initialize weight vector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Loop for T iterations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Loop for all training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(random order!)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2" defTabSz="256031">
                  <a:spcBef>
                    <a:spcPts val="400"/>
                  </a:spcBef>
                  <a:defRPr sz="1792"/>
                </a:pPr>
                <a:r>
                  <a:rPr lang="en-US" sz="1800" dirty="0">
                    <a:solidFill>
                      <a:srgbClr val="FF0000"/>
                    </a:solidFill>
                  </a:rPr>
                  <a:t>Update: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aseline="-3948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2EAF5C1-33A9-4593-AC23-4E58FEC7B9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930" y="2474258"/>
            <a:ext cx="4314263" cy="426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A5F52-5E94-49F5-8B88-19361C422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03" y="4608919"/>
            <a:ext cx="3081582" cy="20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115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E4F6-F81C-4FD1-834D-4827BCDF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AAED-E7C0-48B4-966B-A06E278E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6165973" cy="4564057"/>
          </a:xfrm>
        </p:spPr>
        <p:txBody>
          <a:bodyPr/>
          <a:lstStyle/>
          <a:p>
            <a:r>
              <a:rPr lang="en-US" dirty="0"/>
              <a:t>How to learn?</a:t>
            </a:r>
          </a:p>
          <a:p>
            <a:r>
              <a:rPr lang="en-US" dirty="0"/>
              <a:t>Perceptron algorithm?</a:t>
            </a:r>
          </a:p>
          <a:p>
            <a:pPr lvl="1"/>
            <a:r>
              <a:rPr lang="en-US" dirty="0"/>
              <a:t>Only look at one instance a time</a:t>
            </a:r>
          </a:p>
          <a:p>
            <a:pPr lvl="1"/>
            <a:r>
              <a:rPr lang="en-US" dirty="0"/>
              <a:t>Can update only a single perceptron</a:t>
            </a:r>
          </a:p>
          <a:p>
            <a:pPr lvl="1"/>
            <a:r>
              <a:rPr lang="en-US" dirty="0"/>
              <a:t>Not converge for not linear separable data</a:t>
            </a:r>
          </a:p>
          <a:p>
            <a:pPr lvl="1"/>
            <a:endParaRPr lang="en-US" dirty="0"/>
          </a:p>
        </p:txBody>
      </p:sp>
      <p:pic>
        <p:nvPicPr>
          <p:cNvPr id="5" name="Picture 4" descr="7 Types of Artificial Neural Networks for Natural Language Processing">
            <a:extLst>
              <a:ext uri="{FF2B5EF4-FFF2-40B4-BE49-F238E27FC236}">
                <a16:creationId xmlns:a16="http://schemas.microsoft.com/office/drawing/2014/main" id="{D5843206-2365-4B87-B34E-255CE0C0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613" y="1782591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7480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9CFE-197B-489A-B625-DEC1578B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a neural network: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B221-D491-4D72-8574-6909D54B61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;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as true label,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as the training data</a:t>
                </a:r>
              </a:p>
              <a:p>
                <a:pPr defTabSz="256031">
                  <a:spcBef>
                    <a:spcPts val="400"/>
                  </a:spcBef>
                  <a:defRPr sz="1792"/>
                </a:pP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dirty="0"/>
                  <a:t> as all parameters,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as the neural network’s prediction</a:t>
                </a:r>
              </a:p>
              <a:p>
                <a:pPr defTabSz="256031">
                  <a:spcBef>
                    <a:spcPts val="400"/>
                  </a:spcBef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dirty="0"/>
                  <a:t> with [with some specific methods]</a:t>
                </a:r>
              </a:p>
              <a:p>
                <a:pPr defTabSz="256031">
                  <a:spcBef>
                    <a:spcPts val="400"/>
                  </a:spcBef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Loop for T “epochs”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nary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 defTabSz="256031">
                  <a:spcBef>
                    <a:spcPts val="400"/>
                  </a:spcBef>
                  <a:defRPr sz="1792"/>
                </a:pP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B221-D491-4D72-8574-6909D54B6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3701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9CFE-197B-489A-B625-DEC1578B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B221-D491-4D72-8574-6909D54B61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;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as true label,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as the training data</a:t>
                </a:r>
              </a:p>
              <a:p>
                <a:pPr defTabSz="256031">
                  <a:spcBef>
                    <a:spcPts val="400"/>
                  </a:spcBef>
                  <a:defRPr sz="1792"/>
                </a:pP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dirty="0"/>
                  <a:t> as all parameters,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as the neural network’s prediction</a:t>
                </a:r>
              </a:p>
              <a:p>
                <a:pPr defTabSz="256031">
                  <a:spcBef>
                    <a:spcPts val="400"/>
                  </a:spcBef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dirty="0"/>
                  <a:t> with [with some specific methods]</a:t>
                </a:r>
              </a:p>
              <a:p>
                <a:pPr defTabSz="256031">
                  <a:spcBef>
                    <a:spcPts val="400"/>
                  </a:spcBef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Loop for T “epochs”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Loop for all training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(random order!)</a:t>
                </a:r>
                <a:endParaRPr lang="en-US" sz="2000" dirty="0"/>
              </a:p>
              <a:p>
                <a:pPr lvl="1" defTabSz="256031">
                  <a:spcBef>
                    <a:spcPts val="400"/>
                  </a:spcBef>
                  <a:defRPr sz="179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 defTabSz="256031">
                  <a:spcBef>
                    <a:spcPts val="400"/>
                  </a:spcBef>
                  <a:defRPr sz="1792"/>
                </a:pP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B221-D491-4D72-8574-6909D54B6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56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Parameter Learning: Step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8ACF9-95AD-404F-B077-F942FAC8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3671868"/>
            <a:ext cx="6597570" cy="3042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7CB19-EE44-FE4F-8C6D-373B909A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1412856"/>
            <a:ext cx="4820052" cy="20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420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9CFE-197B-489A-B625-DEC1578B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“Mini-batch”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B221-D491-4D72-8574-6909D54B61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;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as true label,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as the training data</a:t>
                </a:r>
              </a:p>
              <a:p>
                <a:pPr defTabSz="256031">
                  <a:spcBef>
                    <a:spcPts val="400"/>
                  </a:spcBef>
                  <a:defRPr sz="1792"/>
                </a:pP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dirty="0"/>
                  <a:t> as all parameters,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as the neural network’s prediction</a:t>
                </a:r>
              </a:p>
              <a:p>
                <a:pPr defTabSz="256031">
                  <a:spcBef>
                    <a:spcPts val="400"/>
                  </a:spcBef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dirty="0"/>
                  <a:t> with [with some specific methods]</a:t>
                </a:r>
              </a:p>
              <a:p>
                <a:pPr defTabSz="256031">
                  <a:spcBef>
                    <a:spcPts val="400"/>
                  </a:spcBef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Loop for T “epochs”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Loop for “B sampled examples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” (called batch) without replacement </a:t>
                </a:r>
                <a:r>
                  <a:rPr lang="en-US" sz="2000" dirty="0">
                    <a:solidFill>
                      <a:srgbClr val="C00000"/>
                    </a:solidFill>
                  </a:rPr>
                  <a:t>(random order!)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nary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 defTabSz="256031">
                  <a:spcBef>
                    <a:spcPts val="400"/>
                  </a:spcBef>
                  <a:defRPr sz="1792"/>
                </a:pP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B221-D491-4D72-8574-6909D54B6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7082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3154-9007-421D-81E3-B70C3F0A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0590-8C28-4FA4-B742-6FB84A41B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4564057"/>
          </a:xfrm>
        </p:spPr>
        <p:txBody>
          <a:bodyPr/>
          <a:lstStyle/>
          <a:p>
            <a:r>
              <a:rPr lang="en-US" dirty="0"/>
              <a:t>A current node is not directly affected by  “all nodes in the previous layer”</a:t>
            </a:r>
          </a:p>
          <a:p>
            <a:r>
              <a:rPr lang="en-US" dirty="0"/>
              <a:t>The network “weights” on the edges can be “re-used”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B96FD-01CD-4C02-9A23-CC63B03D42A2}"/>
              </a:ext>
            </a:extLst>
          </p:cNvPr>
          <p:cNvSpPr/>
          <p:nvPr/>
        </p:nvSpPr>
        <p:spPr>
          <a:xfrm>
            <a:off x="2488647" y="477119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2848D4-DAE1-409E-99F6-88285B6C7D6A}"/>
              </a:ext>
            </a:extLst>
          </p:cNvPr>
          <p:cNvSpPr/>
          <p:nvPr/>
        </p:nvSpPr>
        <p:spPr>
          <a:xfrm>
            <a:off x="2496142" y="3762416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79226B-D36E-41BE-B989-20F87B54D294}"/>
              </a:ext>
            </a:extLst>
          </p:cNvPr>
          <p:cNvSpPr/>
          <p:nvPr/>
        </p:nvSpPr>
        <p:spPr>
          <a:xfrm>
            <a:off x="2470651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/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/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/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  <a:blipFill>
                <a:blip r:embed="rId4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9EC5064-1B32-4D07-A8B9-B18D2DF237EB}"/>
              </a:ext>
            </a:extLst>
          </p:cNvPr>
          <p:cNvSpPr/>
          <p:nvPr/>
        </p:nvSpPr>
        <p:spPr>
          <a:xfrm>
            <a:off x="2486067" y="273930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/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  <a:blipFill>
                <a:blip r:embed="rId5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60066-1A3F-46BA-AE0D-691D67EF8690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/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  <a:blipFill>
                <a:blip r:embed="rId6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777E73-D018-415F-8AE9-4CBC4DF96740}"/>
              </a:ext>
            </a:extLst>
          </p:cNvPr>
          <p:cNvCxnSpPr>
            <a:stCxn id="15" idx="6"/>
            <a:endCxn id="19" idx="1"/>
          </p:cNvCxnSpPr>
          <p:nvPr/>
        </p:nvCxnSpPr>
        <p:spPr>
          <a:xfrm>
            <a:off x="3400467" y="3196508"/>
            <a:ext cx="2557010" cy="786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95F7A7-A022-4FC9-875B-3E109DEBD6C1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3410542" y="4219616"/>
            <a:ext cx="2413024" cy="87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FAF82-6F93-4309-AEF6-FCD7B45DCD68}"/>
              </a:ext>
            </a:extLst>
          </p:cNvPr>
          <p:cNvCxnSpPr>
            <a:cxnSpLocks/>
            <a:stCxn id="8" idx="6"/>
            <a:endCxn id="19" idx="3"/>
          </p:cNvCxnSpPr>
          <p:nvPr/>
        </p:nvCxnSpPr>
        <p:spPr>
          <a:xfrm flipV="1">
            <a:off x="3403047" y="4629969"/>
            <a:ext cx="2554430" cy="5984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A73915-7C45-4059-BB41-4293CD0EEC73}"/>
              </a:ext>
            </a:extLst>
          </p:cNvPr>
          <p:cNvCxnSpPr>
            <a:cxnSpLocks/>
            <a:stCxn id="11" idx="6"/>
            <a:endCxn id="49" idx="3"/>
          </p:cNvCxnSpPr>
          <p:nvPr/>
        </p:nvCxnSpPr>
        <p:spPr>
          <a:xfrm flipV="1">
            <a:off x="3385051" y="5851853"/>
            <a:ext cx="2572426" cy="385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42063F8-E297-43DC-BD1B-A7E15FF396C4}"/>
              </a:ext>
            </a:extLst>
          </p:cNvPr>
          <p:cNvSpPr/>
          <p:nvPr/>
        </p:nvSpPr>
        <p:spPr>
          <a:xfrm>
            <a:off x="5823566" y="5071364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/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  <a:blipFill>
                <a:blip r:embed="rId7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6FBA31-A05E-4915-B8D3-FE516B9F4DF7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3403047" y="5228398"/>
            <a:ext cx="2420519" cy="30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277A61F-02F7-4770-A5D8-90ED1FF476B0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3410542" y="4219616"/>
            <a:ext cx="2546935" cy="9856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80683EA-1A65-492A-88AF-5BC3F2F015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5645">
            <a:off x="8828406" y="2803035"/>
            <a:ext cx="3308089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928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8C5D-C176-4A6D-859E-D110D8F3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5D90-6116-40E2-A35B-8A5024D5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styles: Recurrent neural network</a:t>
            </a:r>
          </a:p>
        </p:txBody>
      </p:sp>
      <p:pic>
        <p:nvPicPr>
          <p:cNvPr id="7172" name="Picture 4" descr="Explaining Recurrent Neural Networks - Bouvet Norge">
            <a:extLst>
              <a:ext uri="{FF2B5EF4-FFF2-40B4-BE49-F238E27FC236}">
                <a16:creationId xmlns:a16="http://schemas.microsoft.com/office/drawing/2014/main" id="{7D65E33D-EEE9-461E-ACF4-05C843CA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88" y="2552349"/>
            <a:ext cx="9065623" cy="39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C238DE-43AD-4F0B-A838-CD66C909374B}"/>
              </a:ext>
            </a:extLst>
          </p:cNvPr>
          <p:cNvSpPr/>
          <p:nvPr/>
        </p:nvSpPr>
        <p:spPr>
          <a:xfrm rot="5400000">
            <a:off x="-271640" y="3966281"/>
            <a:ext cx="2575215" cy="64189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865A36-5068-4C22-9055-C6D3C35ACEE3}"/>
              </a:ext>
            </a:extLst>
          </p:cNvPr>
          <p:cNvSpPr/>
          <p:nvPr/>
        </p:nvSpPr>
        <p:spPr>
          <a:xfrm rot="5400000">
            <a:off x="4730233" y="3966282"/>
            <a:ext cx="2575215" cy="64189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EAACFC1-6DE8-4B86-934F-6447626D6434}"/>
              </a:ext>
            </a:extLst>
          </p:cNvPr>
          <p:cNvSpPr/>
          <p:nvPr/>
        </p:nvSpPr>
        <p:spPr>
          <a:xfrm>
            <a:off x="6792363" y="2037633"/>
            <a:ext cx="2575215" cy="64189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0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ood luck on your exams | Study hard, You are amazing, Study motivation">
            <a:extLst>
              <a:ext uri="{FF2B5EF4-FFF2-40B4-BE49-F238E27FC236}">
                <a16:creationId xmlns:a16="http://schemas.microsoft.com/office/drawing/2014/main" id="{12C67E44-51CE-8246-8842-C5D7D0212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4"/>
          <a:stretch/>
        </p:blipFill>
        <p:spPr bwMode="auto">
          <a:xfrm>
            <a:off x="3803821" y="1027156"/>
            <a:ext cx="3348681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2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Evaluation: Step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283FF-6D21-A64C-AA84-4C229BFB3B3C}"/>
                  </a:ext>
                </a:extLst>
              </p:cNvPr>
              <p:cNvSpPr txBox="1"/>
              <p:nvPr/>
            </p:nvSpPr>
            <p:spPr>
              <a:xfrm>
                <a:off x="472639" y="1894114"/>
                <a:ext cx="8513421" cy="3584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# of correct prediction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i</a:t>
                </a:r>
                <a:r>
                  <a:rPr lang="en-US" dirty="0"/>
                  <a:t> in Test data: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 err="1"/>
                  <a:t>max_prob</a:t>
                </a:r>
                <a:r>
                  <a:rPr lang="en-US" dirty="0"/>
                  <a:t> = 0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For each class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Find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j</a:t>
                </a:r>
                <a:r>
                  <a:rPr lang="en-US" baseline="-25000" dirty="0"/>
                  <a:t>  </a:t>
                </a:r>
                <a:r>
                  <a:rPr lang="en-US" baseline="30000" dirty="0"/>
                  <a:t>= </a:t>
                </a:r>
                <a:r>
                  <a:rPr lang="en-US" dirty="0"/>
                  <a:t>probability of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j</a:t>
                </a:r>
                <a:r>
                  <a:rPr lang="en-US" dirty="0"/>
                  <a:t> to be in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If </a:t>
                </a:r>
                <a:r>
                  <a:rPr lang="en-US" dirty="0" err="1"/>
                  <a:t>pj</a:t>
                </a:r>
                <a:r>
                  <a:rPr lang="en-US" dirty="0"/>
                  <a:t> &gt; </a:t>
                </a:r>
                <a:r>
                  <a:rPr lang="en-US" dirty="0" err="1"/>
                  <a:t>max_prob</a:t>
                </a:r>
                <a:r>
                  <a:rPr lang="en-US" dirty="0"/>
                  <a:t>:</a:t>
                </a:r>
              </a:p>
              <a:p>
                <a:pPr marL="1657350" lvl="3" indent="-285750">
                  <a:buFont typeface="Wingdings" pitchFamily="2" charset="2"/>
                  <a:buChar char="q"/>
                </a:pPr>
                <a:r>
                  <a:rPr lang="en-US" dirty="0" err="1"/>
                  <a:t>max_prob</a:t>
                </a:r>
                <a:r>
                  <a:rPr lang="en-US" dirty="0"/>
                  <a:t> =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j</a:t>
                </a:r>
                <a:r>
                  <a:rPr lang="en-US" dirty="0"/>
                  <a:t>, </a:t>
                </a:r>
                <a:r>
                  <a:rPr lang="en-US" dirty="0" err="1"/>
                  <a:t>max_prob_class</a:t>
                </a:r>
                <a:r>
                  <a:rPr lang="en-US" dirty="0"/>
                  <a:t>=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If </a:t>
                </a:r>
                <a:r>
                  <a:rPr lang="en-US" dirty="0" err="1"/>
                  <a:t>max_prob_class</a:t>
                </a:r>
                <a:r>
                  <a:rPr lang="en-US" dirty="0"/>
                  <a:t> == actual label of </a:t>
                </a:r>
                <a:r>
                  <a:rPr lang="en-US" dirty="0" err="1"/>
                  <a:t>tj</a:t>
                </a:r>
                <a:r>
                  <a:rPr lang="en-US" dirty="0"/>
                  <a:t>: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# of correct prediction += 1</a:t>
                </a:r>
              </a:p>
              <a:p>
                <a:pPr lvl="2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correct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prediction</m:t>
                        </m:r>
                        <m:r>
                          <m:rPr>
                            <m:nor/>
                          </m:rPr>
                          <a:rPr lang="en-US" dirty="0"/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test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data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283FF-6D21-A64C-AA84-4C229BFB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9" y="1894114"/>
                <a:ext cx="8513421" cy="3584379"/>
              </a:xfrm>
              <a:prstGeom prst="rect">
                <a:avLst/>
              </a:prstGeom>
              <a:blipFill>
                <a:blip r:embed="rId2"/>
                <a:stretch>
                  <a:fillRect l="-447" t="-1060" b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13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21049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Logistic function</a:t>
            </a:r>
          </a:p>
        </p:txBody>
      </p:sp>
      <p:pic>
        <p:nvPicPr>
          <p:cNvPr id="14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52" y="1562098"/>
            <a:ext cx="609600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" y="5626099"/>
            <a:ext cx="6210300" cy="977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253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Dot Product</a:t>
            </a:r>
          </a:p>
        </p:txBody>
      </p:sp>
      <p:sp>
        <p:nvSpPr>
          <p:cNvPr id="14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93464" y="4405642"/>
            <a:ext cx="8229600" cy="1482635"/>
          </a:xfrm>
          <a:prstGeom prst="rect">
            <a:avLst/>
          </a:prstGeom>
        </p:spPr>
        <p:txBody>
          <a:bodyPr/>
          <a:lstStyle/>
          <a:p>
            <a:r>
              <a:t>Intuition: weighted sum of features</a:t>
            </a:r>
          </a:p>
          <a:p>
            <a:r>
              <a:t>All Linear models have this form</a:t>
            </a:r>
          </a:p>
        </p:txBody>
      </p:sp>
      <p:pic>
        <p:nvPicPr>
          <p:cNvPr id="15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66" y="2296918"/>
            <a:ext cx="2413000" cy="1409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669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NB vs. LR</a:t>
            </a:r>
          </a:p>
        </p:txBody>
      </p:sp>
      <p:sp>
        <p:nvSpPr>
          <p:cNvPr id="16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75129" y="163247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Both compute the dot product</a:t>
            </a:r>
          </a:p>
          <a:p>
            <a:endParaRPr dirty="0"/>
          </a:p>
          <a:p>
            <a:r>
              <a:rPr dirty="0"/>
              <a:t>NB: sum of log probabilities</a:t>
            </a:r>
          </a:p>
          <a:p>
            <a:endParaRPr dirty="0"/>
          </a:p>
          <a:p>
            <a:r>
              <a:rPr dirty="0"/>
              <a:t>LR: logistic function</a:t>
            </a:r>
          </a:p>
        </p:txBody>
      </p:sp>
    </p:spTree>
    <p:extLst>
      <p:ext uri="{BB962C8B-B14F-4D97-AF65-F5344CB8AC3E}">
        <p14:creationId xmlns:p14="http://schemas.microsoft.com/office/powerpoint/2010/main" val="258895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43484">
              <a:defRPr sz="3783"/>
            </a:pPr>
            <a:r>
              <a:rPr dirty="0"/>
              <a:t>NB vs. </a:t>
            </a:r>
            <a:r>
              <a:rPr dirty="0" err="1"/>
              <a:t>LR:Parameter</a:t>
            </a:r>
            <a:r>
              <a:rPr dirty="0"/>
              <a:t> Learning</a:t>
            </a:r>
          </a:p>
        </p:txBody>
      </p:sp>
      <p:sp>
        <p:nvSpPr>
          <p:cNvPr id="17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43232"/>
            <a:ext cx="10419976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Naïve Bayes: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Learn conditional probabilities </a:t>
            </a:r>
            <a:r>
              <a:rPr b="1" dirty="0"/>
              <a:t>independently</a:t>
            </a:r>
            <a:r>
              <a:rPr dirty="0"/>
              <a:t> by counting</a:t>
            </a:r>
          </a:p>
          <a:p>
            <a:endParaRPr dirty="0"/>
          </a:p>
          <a:p>
            <a:r>
              <a:rPr dirty="0"/>
              <a:t>Logistic Regression: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Learn weights </a:t>
            </a:r>
            <a:r>
              <a:rPr b="1" dirty="0"/>
              <a:t>jointly</a:t>
            </a:r>
          </a:p>
        </p:txBody>
      </p:sp>
    </p:spTree>
    <p:extLst>
      <p:ext uri="{BB962C8B-B14F-4D97-AF65-F5344CB8AC3E}">
        <p14:creationId xmlns:p14="http://schemas.microsoft.com/office/powerpoint/2010/main" val="236303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LR: Learning Weights</a:t>
            </a:r>
          </a:p>
        </p:txBody>
      </p:sp>
      <p:sp>
        <p:nvSpPr>
          <p:cNvPr id="1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1341" y="1621716"/>
            <a:ext cx="8229600" cy="4525963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Given: a set of feature vectors and labels</a:t>
            </a:r>
          </a:p>
          <a:p>
            <a:endParaRPr dirty="0"/>
          </a:p>
          <a:p>
            <a:r>
              <a:rPr dirty="0"/>
              <a:t>Goal: learn the weights</a:t>
            </a:r>
          </a:p>
        </p:txBody>
      </p:sp>
    </p:spTree>
    <p:extLst>
      <p:ext uri="{BB962C8B-B14F-4D97-AF65-F5344CB8AC3E}">
        <p14:creationId xmlns:p14="http://schemas.microsoft.com/office/powerpoint/2010/main" val="3819108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Weights</a:t>
            </a:r>
          </a:p>
        </p:txBody>
      </p:sp>
      <p:pic>
        <p:nvPicPr>
          <p:cNvPr id="17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29" y="2903829"/>
            <a:ext cx="54229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78" y="2903829"/>
            <a:ext cx="1016000" cy="2476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oup 17"/>
          <p:cNvGrpSpPr/>
          <p:nvPr/>
        </p:nvGrpSpPr>
        <p:grpSpPr>
          <a:xfrm>
            <a:off x="409844" y="3558995"/>
            <a:ext cx="1557686" cy="369330"/>
            <a:chOff x="0" y="0"/>
            <a:chExt cx="1557685" cy="369328"/>
          </a:xfrm>
        </p:grpSpPr>
        <p:sp>
          <p:nvSpPr>
            <p:cNvPr id="180" name="Straight Arrow Connector 8"/>
            <p:cNvSpPr/>
            <p:nvPr/>
          </p:nvSpPr>
          <p:spPr>
            <a:xfrm>
              <a:off x="1074359" y="184666"/>
              <a:ext cx="483326" cy="1"/>
            </a:xfrm>
            <a:prstGeom prst="line">
              <a:avLst/>
            </a:prstGeom>
            <a:noFill/>
            <a:ln w="476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TextBox 10"/>
            <p:cNvSpPr txBox="1"/>
            <p:nvPr/>
          </p:nvSpPr>
          <p:spPr>
            <a:xfrm>
              <a:off x="0" y="0"/>
              <a:ext cx="107285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Document</a:t>
              </a:r>
            </a:p>
          </p:txBody>
        </p:sp>
      </p:grpSp>
      <p:grpSp>
        <p:nvGrpSpPr>
          <p:cNvPr id="185" name="Group 18"/>
          <p:cNvGrpSpPr/>
          <p:nvPr/>
        </p:nvGrpSpPr>
        <p:grpSpPr>
          <a:xfrm>
            <a:off x="4273421" y="2015793"/>
            <a:ext cx="809963" cy="888038"/>
            <a:chOff x="0" y="0"/>
            <a:chExt cx="809961" cy="888037"/>
          </a:xfrm>
        </p:grpSpPr>
        <p:sp>
          <p:nvSpPr>
            <p:cNvPr id="183" name="Straight Arrow Connector 11"/>
            <p:cNvSpPr/>
            <p:nvPr/>
          </p:nvSpPr>
          <p:spPr>
            <a:xfrm flipH="1">
              <a:off x="405557" y="369332"/>
              <a:ext cx="1" cy="518705"/>
            </a:xfrm>
            <a:prstGeom prst="line">
              <a:avLst/>
            </a:prstGeom>
            <a:noFill/>
            <a:ln w="476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TextBox 14"/>
            <p:cNvSpPr txBox="1"/>
            <p:nvPr/>
          </p:nvSpPr>
          <p:spPr>
            <a:xfrm>
              <a:off x="0" y="0"/>
              <a:ext cx="8099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Feature</a:t>
              </a:r>
            </a:p>
          </p:txBody>
        </p:sp>
      </p:grpSp>
      <p:grpSp>
        <p:nvGrpSpPr>
          <p:cNvPr id="188" name="Group 19"/>
          <p:cNvGrpSpPr/>
          <p:nvPr/>
        </p:nvGrpSpPr>
        <p:grpSpPr>
          <a:xfrm>
            <a:off x="7939090" y="1990412"/>
            <a:ext cx="680634" cy="888038"/>
            <a:chOff x="0" y="0"/>
            <a:chExt cx="680632" cy="888037"/>
          </a:xfrm>
        </p:grpSpPr>
        <p:sp>
          <p:nvSpPr>
            <p:cNvPr id="186" name="Straight Arrow Connector 15"/>
            <p:cNvSpPr/>
            <p:nvPr/>
          </p:nvSpPr>
          <p:spPr>
            <a:xfrm flipH="1">
              <a:off x="340764" y="369332"/>
              <a:ext cx="1" cy="518705"/>
            </a:xfrm>
            <a:prstGeom prst="line">
              <a:avLst/>
            </a:prstGeom>
            <a:noFill/>
            <a:ln w="476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TextBox 16"/>
            <p:cNvSpPr txBox="1"/>
            <p:nvPr/>
          </p:nvSpPr>
          <p:spPr>
            <a:xfrm>
              <a:off x="0" y="0"/>
              <a:ext cx="6806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2805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 advAuto="0"/>
      <p:bldP spid="185" grpId="0" animBg="1" advAuto="0"/>
      <p:bldP spid="188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523283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Q: what parameters should we choose?</a:t>
            </a:r>
          </a:p>
        </p:txBody>
      </p:sp>
      <p:sp>
        <p:nvSpPr>
          <p:cNvPr id="19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00201"/>
            <a:ext cx="9916160" cy="3520439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the right value for the weights?</a:t>
            </a:r>
          </a:p>
          <a:p>
            <a:endParaRPr dirty="0"/>
          </a:p>
          <a:p>
            <a:r>
              <a:rPr dirty="0"/>
              <a:t>Maximum Likelihood Principle: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Pick the parameters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185786005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 Estimation</a:t>
            </a:r>
          </a:p>
        </p:txBody>
      </p:sp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96" y="2465267"/>
            <a:ext cx="5004248" cy="848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33" y="3235486"/>
            <a:ext cx="6374977" cy="1185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3" y="4855921"/>
            <a:ext cx="6733977" cy="881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4" y="1640040"/>
            <a:ext cx="7832735" cy="3905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59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 Estimation</a:t>
            </a:r>
          </a:p>
        </p:txBody>
      </p:sp>
      <p:pic>
        <p:nvPicPr>
          <p:cNvPr id="20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42" y="3485544"/>
            <a:ext cx="7401922" cy="836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43" y="1926483"/>
            <a:ext cx="6394339" cy="8367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733674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00201"/>
            <a:ext cx="11724640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Unfortunately there is no closed form solution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(like there was with naïve bayes)</a:t>
            </a:r>
          </a:p>
          <a:p>
            <a:r>
              <a:rPr dirty="0"/>
              <a:t>Solution: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Iteratively climb the log-likelihood surface through the derivatives for each weight</a:t>
            </a:r>
          </a:p>
        </p:txBody>
      </p:sp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1218223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40B662-8FA4-FD45-8072-322F134F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348" y="2949218"/>
            <a:ext cx="1812137" cy="726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7B6D5-1F41-634B-AEBC-BD0675204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56" y="4240097"/>
            <a:ext cx="1219626" cy="3553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5B0B7F-CF45-A047-A16A-4102128C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79" y="1978734"/>
            <a:ext cx="3099678" cy="795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D4A7E1-4158-B047-B988-CC523D01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485" y="5441945"/>
            <a:ext cx="2302862" cy="33545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D44DF91-19C2-0044-9152-F560FEB7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729" y="274639"/>
            <a:ext cx="9888071" cy="1143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Derivative of Sigmoid</a:t>
            </a:r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AA88B9-E6DE-D94F-8893-1CDBA7C93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597" y="2989133"/>
            <a:ext cx="2280535" cy="7264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340D09-5DF6-1746-B66B-E65E14571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542" y="4110872"/>
            <a:ext cx="2280535" cy="7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49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6"/>
          <p:cNvSpPr/>
          <p:nvPr/>
        </p:nvSpPr>
        <p:spPr>
          <a:xfrm>
            <a:off x="1772194" y="1600203"/>
            <a:ext cx="8647612" cy="238397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ascent</a:t>
            </a:r>
          </a:p>
        </p:txBody>
      </p:sp>
      <p:sp>
        <p:nvSpPr>
          <p:cNvPr id="123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1981200" y="1600201"/>
            <a:ext cx="8556171" cy="13258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t>Loop While not converged:</a:t>
            </a:r>
          </a:p>
          <a:p>
            <a:pPr marL="0" indent="0">
              <a:buNone/>
            </a:pPr>
            <a:r>
              <a:t>	For all features </a:t>
            </a:r>
            <a:r>
              <a:rPr b="1"/>
              <a:t>j</a:t>
            </a:r>
            <a:r>
              <a:t>, compute and add derivatives</a:t>
            </a:r>
          </a:p>
        </p:txBody>
      </p:sp>
      <p:pic>
        <p:nvPicPr>
          <p:cNvPr id="12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11" y="2769326"/>
            <a:ext cx="5092701" cy="109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ontent Placeholder 2"/>
          <p:cNvSpPr txBox="1"/>
          <p:nvPr/>
        </p:nvSpPr>
        <p:spPr>
          <a:xfrm>
            <a:off x="2484120" y="4166423"/>
            <a:ext cx="8138161" cy="7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lvl="1">
              <a:spcBef>
                <a:spcPts val="600"/>
              </a:spcBef>
              <a:defRPr sz="2800"/>
            </a:pPr>
            <a:r>
              <a:rPr sz="2800"/>
              <a:t>: Training set log-likelihood</a:t>
            </a:r>
          </a:p>
        </p:txBody>
      </p:sp>
      <p:pic>
        <p:nvPicPr>
          <p:cNvPr id="12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2" y="4245113"/>
            <a:ext cx="9525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072" y="4998838"/>
            <a:ext cx="4470401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Content Placeholder 2"/>
          <p:cNvSpPr txBox="1"/>
          <p:nvPr/>
        </p:nvSpPr>
        <p:spPr>
          <a:xfrm>
            <a:off x="6141720" y="5224513"/>
            <a:ext cx="8138160" cy="7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lvl="1">
              <a:spcBef>
                <a:spcPts val="600"/>
              </a:spcBef>
              <a:defRPr sz="2800"/>
            </a:pPr>
            <a:r>
              <a:rPr sz="2800"/>
              <a:t>: Gradient vector</a:t>
            </a:r>
          </a:p>
        </p:txBody>
      </p:sp>
    </p:spTree>
    <p:extLst>
      <p:ext uri="{BB962C8B-B14F-4D97-AF65-F5344CB8AC3E}">
        <p14:creationId xmlns:p14="http://schemas.microsoft.com/office/powerpoint/2010/main" val="1283509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6"/>
          <p:cNvSpPr/>
          <p:nvPr/>
        </p:nvSpPr>
        <p:spPr>
          <a:xfrm>
            <a:off x="1772194" y="1600203"/>
            <a:ext cx="8647612" cy="238397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ascent</a:t>
            </a:r>
          </a:p>
        </p:txBody>
      </p:sp>
      <p:sp>
        <p:nvSpPr>
          <p:cNvPr id="132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1981200" y="1600201"/>
            <a:ext cx="8556171" cy="13258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t>Loop While not converged:</a:t>
            </a:r>
          </a:p>
          <a:p>
            <a:pPr marL="0" indent="0">
              <a:buNone/>
            </a:pPr>
            <a:r>
              <a:t>	For all features </a:t>
            </a:r>
            <a:r>
              <a:rPr b="1"/>
              <a:t>j</a:t>
            </a:r>
            <a:r>
              <a:t>, compute and add derivatives</a:t>
            </a:r>
          </a:p>
        </p:txBody>
      </p:sp>
      <p:pic>
        <p:nvPicPr>
          <p:cNvPr id="13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11" y="2769326"/>
            <a:ext cx="5092701" cy="109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Content Placeholder 2"/>
          <p:cNvSpPr txBox="1"/>
          <p:nvPr/>
        </p:nvSpPr>
        <p:spPr>
          <a:xfrm>
            <a:off x="2484120" y="4166423"/>
            <a:ext cx="8138161" cy="7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lvl="1">
              <a:spcBef>
                <a:spcPts val="600"/>
              </a:spcBef>
              <a:defRPr sz="2800"/>
            </a:pPr>
            <a:r>
              <a:rPr sz="2800"/>
              <a:t>: Training set log-likelihood</a:t>
            </a:r>
          </a:p>
        </p:txBody>
      </p:sp>
      <p:pic>
        <p:nvPicPr>
          <p:cNvPr id="13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2" y="4245113"/>
            <a:ext cx="9525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072" y="4998838"/>
            <a:ext cx="4470401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ontent Placeholder 2"/>
          <p:cNvSpPr txBox="1"/>
          <p:nvPr/>
        </p:nvSpPr>
        <p:spPr>
          <a:xfrm>
            <a:off x="6141720" y="5224513"/>
            <a:ext cx="8138160" cy="7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lvl="1">
              <a:spcBef>
                <a:spcPts val="600"/>
              </a:spcBef>
              <a:defRPr sz="2800"/>
            </a:pPr>
            <a:r>
              <a:rPr sz="2800"/>
              <a:t>: Gradient vector</a:t>
            </a:r>
          </a:p>
        </p:txBody>
      </p:sp>
      <p:sp>
        <p:nvSpPr>
          <p:cNvPr id="138" name="Rectangle"/>
          <p:cNvSpPr/>
          <p:nvPr/>
        </p:nvSpPr>
        <p:spPr>
          <a:xfrm>
            <a:off x="6777288" y="2937824"/>
            <a:ext cx="453758" cy="7552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E135C-F74F-4040-948E-07AAECD09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342" y="4062440"/>
            <a:ext cx="2912838" cy="9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4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LR Gradient</a:t>
            </a:r>
          </a:p>
        </p:txBody>
      </p:sp>
      <p:pic>
        <p:nvPicPr>
          <p:cNvPr id="15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2832100"/>
            <a:ext cx="41783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j -&gt; iterating over features…"/>
          <p:cNvSpPr txBox="1"/>
          <p:nvPr/>
        </p:nvSpPr>
        <p:spPr>
          <a:xfrm>
            <a:off x="4092714" y="4904043"/>
            <a:ext cx="3457676" cy="646331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i="1"/>
              <a:t>j</a:t>
            </a:r>
            <a:r>
              <a:t> -&gt; iterating over features</a:t>
            </a:r>
          </a:p>
          <a:p>
            <a:r>
              <a:rPr i="1"/>
              <a:t>i</a:t>
            </a:r>
            <a:r>
              <a:t> -&gt;  iterating over training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7BA46-AACD-4E44-A799-401C6A7C334A}"/>
              </a:ext>
            </a:extLst>
          </p:cNvPr>
          <p:cNvSpPr txBox="1"/>
          <p:nvPr/>
        </p:nvSpPr>
        <p:spPr>
          <a:xfrm>
            <a:off x="4092714" y="5901071"/>
            <a:ext cx="356627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hangingPunct="0"/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Y</a:t>
            </a:r>
            <a:r>
              <a:rPr lang="en-US" baseline="-250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= Ture label</a:t>
            </a:r>
          </a:p>
          <a:p>
            <a:pPr defTabSz="457200" hangingPunct="0"/>
            <a:r>
              <a:rPr lang="en-US" dirty="0"/>
              <a:t>P</a:t>
            </a:r>
            <a:r>
              <a:rPr lang="en-US" baseline="-25000" dirty="0"/>
              <a:t>i</a:t>
            </a:r>
            <a:r>
              <a:rPr lang="en-US" dirty="0"/>
              <a:t> = Predicted Label</a:t>
            </a:r>
            <a:endParaRPr lang="en-US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967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Classification</a:t>
            </a:r>
          </a:p>
        </p:txBody>
      </p:sp>
      <p:sp>
        <p:nvSpPr>
          <p:cNvPr id="1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8791" y="1600201"/>
            <a:ext cx="11783209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Q: what if we have more than 2 categories?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Sentiment: Positive, Negative, Neutral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Document topics: Sports, Politics, Business, Entertainment, …</a:t>
            </a:r>
          </a:p>
          <a:p>
            <a:r>
              <a:rPr dirty="0"/>
              <a:t>Could train a separate logistic regression model for each category...</a:t>
            </a:r>
          </a:p>
          <a:p>
            <a:r>
              <a:rPr dirty="0"/>
              <a:t>Pretty clear what to do with Naive Bayes.</a:t>
            </a:r>
          </a:p>
        </p:txBody>
      </p:sp>
      <p:sp>
        <p:nvSpPr>
          <p:cNvPr id="175" name="Rectangle"/>
          <p:cNvSpPr/>
          <p:nvPr/>
        </p:nvSpPr>
        <p:spPr>
          <a:xfrm>
            <a:off x="408792" y="3055173"/>
            <a:ext cx="10108678" cy="297775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293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Classification</a:t>
            </a:r>
          </a:p>
        </p:txBody>
      </p:sp>
      <p:sp>
        <p:nvSpPr>
          <p:cNvPr id="1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8791" y="1600201"/>
            <a:ext cx="11783209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Q: what if we have more than 2 categories?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Sentiment: Positive, Negative, Neutral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Document topics: Sports, Politics, Business, Entertainment, …</a:t>
            </a:r>
          </a:p>
          <a:p>
            <a:r>
              <a:rPr dirty="0"/>
              <a:t>Could train a separate logistic regression model for each category...</a:t>
            </a:r>
          </a:p>
          <a:p>
            <a:r>
              <a:rPr dirty="0"/>
              <a:t>Pretty clear what to do with Naive Bayes.</a:t>
            </a:r>
          </a:p>
        </p:txBody>
      </p:sp>
    </p:spTree>
    <p:extLst>
      <p:ext uri="{BB962C8B-B14F-4D97-AF65-F5344CB8AC3E}">
        <p14:creationId xmlns:p14="http://schemas.microsoft.com/office/powerpoint/2010/main" val="276295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ID3 (S, A, V)"/>
          <p:cNvSpPr/>
          <p:nvPr/>
        </p:nvSpPr>
        <p:spPr>
          <a:xfrm>
            <a:off x="508137" y="1636777"/>
            <a:ext cx="2289324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13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ID3 (S, A, V)</a:t>
            </a:r>
          </a:p>
        </p:txBody>
      </p:sp>
      <p:sp>
        <p:nvSpPr>
          <p:cNvPr id="328" name="Text"/>
          <p:cNvSpPr/>
          <p:nvPr/>
        </p:nvSpPr>
        <p:spPr>
          <a:xfrm>
            <a:off x="29881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30" name="Let:…"/>
          <p:cNvSpPr txBox="1"/>
          <p:nvPr/>
        </p:nvSpPr>
        <p:spPr>
          <a:xfrm>
            <a:off x="0" y="1756683"/>
            <a:ext cx="7597657" cy="470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        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Let: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S = Learning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A =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V = Attribute Values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Begin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Load learning sets  and create decision tree root node(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),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Add learning set S into root not as its subset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, compute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== 0 (subset is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           return a leaf 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)!= 0 (subset is not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compute Information Gain for each attribute left (not been used 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spliting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Find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A with Maximum(Gain(S, A))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Create child nodes for this root node and add to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in the decision tree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each child of the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 Apply ID3(S, A, V)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Continue until a node with Entropy of 0 or a leaf node is reached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End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https://github.com/jeniyat/cse_5521/blob/master/diabetes.csv"/>
          <p:cNvSpPr txBox="1"/>
          <p:nvPr/>
        </p:nvSpPr>
        <p:spPr>
          <a:xfrm>
            <a:off x="1727720" y="3239848"/>
            <a:ext cx="102657" cy="418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sng" strike="noStrike" kern="1200" cap="none" spc="0" normalizeH="0" baseline="0" noProof="0" dirty="0">
              <a:ln>
                <a:noFill/>
              </a:ln>
              <a:solidFill>
                <a:srgbClr val="0000EE"/>
              </a:solidFill>
              <a:effectLst/>
              <a:uLnTx/>
              <a:uFillTx/>
              <a:latin typeface="Times Roman"/>
              <a:sym typeface="Times Roman"/>
              <a:hlinkClick r:id="rId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FD3EAC-57D7-F746-B058-16E964DBD15E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ID3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E4B349-F167-A74F-BA0B-8A4B68103D53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778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Log-Linear Models</a:t>
            </a:r>
          </a:p>
        </p:txBody>
      </p:sp>
      <p:pic>
        <p:nvPicPr>
          <p:cNvPr id="18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058386"/>
            <a:ext cx="4622800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630" y="2228488"/>
            <a:ext cx="3492501" cy="546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58364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9"/>
          <p:cNvSpPr/>
          <p:nvPr/>
        </p:nvSpPr>
        <p:spPr>
          <a:xfrm>
            <a:off x="3104605" y="4245428"/>
            <a:ext cx="6139545" cy="202474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Logistic Regression</a:t>
            </a:r>
          </a:p>
        </p:txBody>
      </p:sp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058386"/>
            <a:ext cx="4622800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630" y="2228488"/>
            <a:ext cx="3492501" cy="5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4508635"/>
            <a:ext cx="5156200" cy="1244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462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Logistic Regression</a:t>
            </a:r>
          </a:p>
        </p:txBody>
      </p:sp>
      <p:sp>
        <p:nvSpPr>
          <p:cNvPr id="19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39" y="1494859"/>
            <a:ext cx="11807713" cy="3311434"/>
          </a:xfrm>
          <a:prstGeom prst="rect">
            <a:avLst/>
          </a:prstGeom>
        </p:spPr>
        <p:txBody>
          <a:bodyPr/>
          <a:lstStyle/>
          <a:p>
            <a:r>
              <a:rPr dirty="0"/>
              <a:t>Binary logistic regression: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We have one feature vector that matches the size of the vocabulary</a:t>
            </a:r>
          </a:p>
          <a:p>
            <a:r>
              <a:rPr dirty="0"/>
              <a:t>Multiclass in practice: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one weight vector for each category</a:t>
            </a:r>
          </a:p>
        </p:txBody>
      </p:sp>
      <p:grpSp>
        <p:nvGrpSpPr>
          <p:cNvPr id="196" name="Group 9"/>
          <p:cNvGrpSpPr/>
          <p:nvPr/>
        </p:nvGrpSpPr>
        <p:grpSpPr>
          <a:xfrm>
            <a:off x="3162482" y="5099414"/>
            <a:ext cx="5810433" cy="342901"/>
            <a:chOff x="0" y="0"/>
            <a:chExt cx="5810432" cy="342900"/>
          </a:xfrm>
        </p:grpSpPr>
        <p:pic>
          <p:nvPicPr>
            <p:cNvPr id="193" name="Picture 5" descr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09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216" y="0"/>
              <a:ext cx="8636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Picture 7" descr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7132" y="31750"/>
              <a:ext cx="1003301" cy="279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819302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3D2A039-E1B4-E04A-98B1-C8FD9E3D3AD8}"/>
              </a:ext>
            </a:extLst>
          </p:cNvPr>
          <p:cNvSpPr txBox="1">
            <a:spLocks/>
          </p:cNvSpPr>
          <p:nvPr/>
        </p:nvSpPr>
        <p:spPr>
          <a:xfrm>
            <a:off x="294639" y="1494859"/>
            <a:ext cx="11807713" cy="3311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logistic regression: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lang="en-US" sz="2800" dirty="0"/>
              <a:t>We have one feature vector that matches the size of the vocabulary</a:t>
            </a:r>
          </a:p>
          <a:p>
            <a:r>
              <a:rPr lang="en-US" dirty="0"/>
              <a:t>Multiclass in practice: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lang="en-US" sz="2800" dirty="0"/>
              <a:t>one weight vector for each category</a:t>
            </a:r>
          </a:p>
        </p:txBody>
      </p:sp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Logistic Regression</a:t>
            </a:r>
          </a:p>
        </p:txBody>
      </p:sp>
      <p:grpSp>
        <p:nvGrpSpPr>
          <p:cNvPr id="203" name="Group 9"/>
          <p:cNvGrpSpPr/>
          <p:nvPr/>
        </p:nvGrpSpPr>
        <p:grpSpPr>
          <a:xfrm>
            <a:off x="3162482" y="5099414"/>
            <a:ext cx="5810433" cy="342901"/>
            <a:chOff x="0" y="0"/>
            <a:chExt cx="5810432" cy="342900"/>
          </a:xfrm>
        </p:grpSpPr>
        <p:pic>
          <p:nvPicPr>
            <p:cNvPr id="200" name="Picture 5" descr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09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216" y="0"/>
              <a:ext cx="8636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Picture 7" descr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7132" y="31750"/>
              <a:ext cx="1003301" cy="279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6" name="Rectangle 2"/>
          <p:cNvGrpSpPr/>
          <p:nvPr/>
        </p:nvGrpSpPr>
        <p:grpSpPr>
          <a:xfrm>
            <a:off x="2972436" y="2781448"/>
            <a:ext cx="6247131" cy="1841865"/>
            <a:chOff x="0" y="0"/>
            <a:chExt cx="6247130" cy="1841863"/>
          </a:xfrm>
        </p:grpSpPr>
        <p:sp>
          <p:nvSpPr>
            <p:cNvPr id="204" name="Rectangle"/>
            <p:cNvSpPr/>
            <p:nvPr/>
          </p:nvSpPr>
          <p:spPr>
            <a:xfrm>
              <a:off x="0" y="0"/>
              <a:ext cx="6247130" cy="1841863"/>
            </a:xfrm>
            <a:prstGeom prst="rect">
              <a:avLst/>
            </a:prstGeom>
            <a:gradFill flip="none" rotWithShape="1"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Can represent this in practice with one giant weight vector and repeated features for each category."/>
            <p:cNvSpPr txBox="1"/>
            <p:nvPr/>
          </p:nvSpPr>
          <p:spPr>
            <a:xfrm>
              <a:off x="45720" y="136104"/>
              <a:ext cx="6155690" cy="156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Can represent this in practice with one giant weight vector and repeated features for each category.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9724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 Estimation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2006601" y="1778993"/>
            <a:ext cx="7707777" cy="3555752"/>
            <a:chOff x="0" y="0"/>
            <a:chExt cx="7707776" cy="3555750"/>
          </a:xfrm>
        </p:grpSpPr>
        <p:pic>
          <p:nvPicPr>
            <p:cNvPr id="209" name="Picture 5" descr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707777" cy="381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381" y="1203387"/>
              <a:ext cx="4924414" cy="835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Picture 2" descr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919" y="2485226"/>
              <a:ext cx="5994939" cy="1070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5165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Leaning</a:t>
            </a:r>
          </a:p>
        </p:txBody>
      </p:sp>
      <p:pic>
        <p:nvPicPr>
          <p:cNvPr id="21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02" y="2757315"/>
            <a:ext cx="5007116" cy="7806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LR :"/>
          <p:cNvSpPr txBox="1"/>
          <p:nvPr/>
        </p:nvSpPr>
        <p:spPr>
          <a:xfrm>
            <a:off x="2563333" y="2977077"/>
            <a:ext cx="61651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LR :</a:t>
            </a:r>
          </a:p>
        </p:txBody>
      </p:sp>
    </p:spTree>
    <p:extLst>
      <p:ext uri="{BB962C8B-B14F-4D97-AF65-F5344CB8AC3E}">
        <p14:creationId xmlns:p14="http://schemas.microsoft.com/office/powerpoint/2010/main" val="3301639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1699071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Perceptron Algorithm</a:t>
            </a:r>
          </a:p>
        </p:txBody>
      </p:sp>
      <p:sp>
        <p:nvSpPr>
          <p:cNvPr id="15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94640" y="1417638"/>
            <a:ext cx="9916160" cy="1299755"/>
          </a:xfrm>
          <a:prstGeom prst="rect">
            <a:avLst/>
          </a:prstGeom>
        </p:spPr>
        <p:txBody>
          <a:bodyPr/>
          <a:lstStyle/>
          <a:p>
            <a:r>
              <a:rPr dirty="0"/>
              <a:t>Algorithm is Very similar to logistic regression</a:t>
            </a:r>
          </a:p>
          <a:p>
            <a:r>
              <a:rPr dirty="0"/>
              <a:t>Not exactly computing gradients</a:t>
            </a:r>
          </a:p>
        </p:txBody>
      </p:sp>
    </p:spTree>
    <p:extLst>
      <p:ext uri="{BB962C8B-B14F-4D97-AF65-F5344CB8AC3E}">
        <p14:creationId xmlns:p14="http://schemas.microsoft.com/office/powerpoint/2010/main" val="1786109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Perceptron Algorithm</a:t>
            </a:r>
          </a:p>
        </p:txBody>
      </p:sp>
      <p:sp>
        <p:nvSpPr>
          <p:cNvPr id="16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94640" y="1417638"/>
            <a:ext cx="9916160" cy="1299755"/>
          </a:xfrm>
          <a:prstGeom prst="rect">
            <a:avLst/>
          </a:prstGeom>
        </p:spPr>
        <p:txBody>
          <a:bodyPr/>
          <a:lstStyle/>
          <a:p>
            <a:r>
              <a:rPr dirty="0"/>
              <a:t>Algorithm is Very similar to logistic regression</a:t>
            </a:r>
          </a:p>
          <a:p>
            <a:r>
              <a:rPr dirty="0"/>
              <a:t>Not exactly computing gradients</a:t>
            </a:r>
          </a:p>
        </p:txBody>
      </p:sp>
      <p:sp>
        <p:nvSpPr>
          <p:cNvPr id="161" name="Rectangle 3"/>
          <p:cNvSpPr/>
          <p:nvPr/>
        </p:nvSpPr>
        <p:spPr>
          <a:xfrm>
            <a:off x="3294430" y="3218702"/>
            <a:ext cx="5001764" cy="245622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2" name="Content Placeholder 1"/>
          <p:cNvSpPr txBox="1"/>
          <p:nvPr/>
        </p:nvSpPr>
        <p:spPr>
          <a:xfrm>
            <a:off x="3431591" y="3356932"/>
            <a:ext cx="5027164" cy="362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256031">
              <a:spcBef>
                <a:spcPts val="400"/>
              </a:spcBef>
              <a:defRPr sz="1792"/>
            </a:pPr>
            <a:r>
              <a:rPr sz="1792"/>
              <a:t>Initialize weight vector w = 0</a:t>
            </a:r>
          </a:p>
          <a:p>
            <a:pPr defTabSz="256031">
              <a:spcBef>
                <a:spcPts val="400"/>
              </a:spcBef>
              <a:defRPr sz="1792"/>
            </a:pPr>
            <a:r>
              <a:rPr sz="1792"/>
              <a:t>Loop for K iterations</a:t>
            </a:r>
          </a:p>
          <a:p>
            <a:pPr defTabSz="256031">
              <a:spcBef>
                <a:spcPts val="400"/>
              </a:spcBef>
              <a:defRPr sz="1792"/>
            </a:pPr>
            <a:r>
              <a:rPr sz="1792"/>
              <a:t>	Loop For all training examples x</a:t>
            </a:r>
            <a:r>
              <a:rPr sz="1792" baseline="-39482"/>
              <a:t>i</a:t>
            </a:r>
          </a:p>
          <a:p>
            <a:pPr lvl="2" indent="512063" defTabSz="256031">
              <a:spcBef>
                <a:spcPts val="400"/>
              </a:spcBef>
              <a:defRPr sz="1792"/>
            </a:pPr>
            <a:r>
              <a:rPr sz="1792"/>
              <a:t>y</a:t>
            </a:r>
            <a:r>
              <a:rPr sz="1792" baseline="-39482"/>
              <a:t>i</a:t>
            </a:r>
            <a:r>
              <a:rPr sz="1792"/>
              <a:t>’ = sign(w * x</a:t>
            </a:r>
            <a:r>
              <a:rPr sz="1792" baseline="-39482"/>
              <a:t>i</a:t>
            </a:r>
            <a:r>
              <a:rPr sz="1792"/>
              <a:t>)</a:t>
            </a:r>
          </a:p>
          <a:p>
            <a:pPr defTabSz="256031">
              <a:spcBef>
                <a:spcPts val="400"/>
              </a:spcBef>
              <a:defRPr sz="1792"/>
            </a:pPr>
            <a:r>
              <a:rPr sz="1792"/>
              <a:t>		if y</a:t>
            </a:r>
            <a:r>
              <a:rPr sz="1792" baseline="-39482"/>
              <a:t>i</a:t>
            </a:r>
            <a:r>
              <a:rPr sz="1792"/>
              <a:t>’!= y</a:t>
            </a:r>
            <a:r>
              <a:rPr sz="1792" baseline="-39482"/>
              <a:t>i</a:t>
            </a:r>
          </a:p>
          <a:p>
            <a:pPr defTabSz="256031">
              <a:spcBef>
                <a:spcPts val="400"/>
              </a:spcBef>
              <a:defRPr sz="1792"/>
            </a:pPr>
            <a:r>
              <a:rPr sz="1792"/>
              <a:t>			w += (y</a:t>
            </a:r>
            <a:r>
              <a:rPr sz="1792" baseline="-39482"/>
              <a:t>i</a:t>
            </a:r>
            <a:r>
              <a:rPr sz="1792"/>
              <a:t> - y</a:t>
            </a:r>
            <a:r>
              <a:rPr sz="1792" baseline="-39482"/>
              <a:t>i</a:t>
            </a:r>
            <a:r>
              <a:rPr sz="1792"/>
              <a:t>’) * x</a:t>
            </a:r>
            <a:r>
              <a:rPr sz="1792" baseline="-39482"/>
              <a:t>i</a:t>
            </a:r>
          </a:p>
          <a:p>
            <a:pPr defTabSz="256031">
              <a:spcBef>
                <a:spcPts val="400"/>
              </a:spcBef>
              <a:defRPr sz="1792"/>
            </a:pPr>
            <a:endParaRPr sz="1792" baseline="-39482"/>
          </a:p>
          <a:p>
            <a:pPr defTabSz="256031">
              <a:spcBef>
                <a:spcPts val="400"/>
              </a:spcBef>
              <a:defRPr sz="1792"/>
            </a:pPr>
            <a:endParaRPr sz="1792" baseline="-39482"/>
          </a:p>
          <a:p>
            <a:pPr defTabSz="256031">
              <a:spcBef>
                <a:spcPts val="400"/>
              </a:spcBef>
              <a:defRPr sz="1792"/>
            </a:pPr>
            <a:endParaRPr sz="1792" baseline="-39482"/>
          </a:p>
        </p:txBody>
      </p:sp>
    </p:spTree>
    <p:extLst>
      <p:ext uri="{BB962C8B-B14F-4D97-AF65-F5344CB8AC3E}">
        <p14:creationId xmlns:p14="http://schemas.microsoft.com/office/powerpoint/2010/main" val="1446069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Perceptron Notes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00201"/>
            <a:ext cx="9916160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Guaranteed to converge if the data is linearly separable</a:t>
            </a:r>
          </a:p>
          <a:p>
            <a:endParaRPr dirty="0"/>
          </a:p>
          <a:p>
            <a:r>
              <a:rPr dirty="0"/>
              <a:t>Only hyperparameter is maximum number of iterations</a:t>
            </a:r>
          </a:p>
          <a:p>
            <a:endParaRPr dirty="0"/>
          </a:p>
          <a:p>
            <a:r>
              <a:rPr dirty="0"/>
              <a:t>Parameter averaging</a:t>
            </a:r>
          </a:p>
        </p:txBody>
      </p:sp>
    </p:spTree>
    <p:extLst>
      <p:ext uri="{BB962C8B-B14F-4D97-AF65-F5344CB8AC3E}">
        <p14:creationId xmlns:p14="http://schemas.microsoft.com/office/powerpoint/2010/main" val="290054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1955-DC89-8A40-8D51-6943A0A7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DACE9-9079-D34D-9200-B3110089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73" y="1444680"/>
            <a:ext cx="8972988" cy="54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96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Differences: LR vs. Perceptron</a:t>
            </a:r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15153" y="1600201"/>
            <a:ext cx="9995647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Batch Learning vs. Online learning </a:t>
            </a:r>
          </a:p>
          <a:p>
            <a:endParaRPr dirty="0"/>
          </a:p>
          <a:p>
            <a:endParaRPr dirty="0"/>
          </a:p>
          <a:p>
            <a:r>
              <a:rPr dirty="0"/>
              <a:t>Perceptron doesn’t always make updates</a:t>
            </a:r>
          </a:p>
        </p:txBody>
      </p:sp>
    </p:spTree>
    <p:extLst>
      <p:ext uri="{BB962C8B-B14F-4D97-AF65-F5344CB8AC3E}">
        <p14:creationId xmlns:p14="http://schemas.microsoft.com/office/powerpoint/2010/main" val="2737174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Online Learning (perceptron)</a:t>
            </a:r>
          </a:p>
        </p:txBody>
      </p:sp>
      <p:sp>
        <p:nvSpPr>
          <p:cNvPr id="17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19794"/>
            <a:ext cx="9916160" cy="48201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dirty="0"/>
              <a:t>Rather than making a full pass through the data, compute gradient and update parameters after each training example.</a:t>
            </a:r>
          </a:p>
          <a:p>
            <a:pPr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</a:pPr>
            <a:r>
              <a:rPr dirty="0"/>
              <a:t>Gradients will be less accurate, but the overall effect is to move in the right direction</a:t>
            </a:r>
          </a:p>
          <a:p>
            <a:pPr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</a:pPr>
            <a:r>
              <a:rPr dirty="0"/>
              <a:t>Often works well and converges faster than batch learning</a:t>
            </a:r>
          </a:p>
        </p:txBody>
      </p:sp>
    </p:spTree>
    <p:extLst>
      <p:ext uri="{BB962C8B-B14F-4D97-AF65-F5344CB8AC3E}">
        <p14:creationId xmlns:p14="http://schemas.microsoft.com/office/powerpoint/2010/main" val="781299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Leaning</a:t>
            </a:r>
          </a:p>
        </p:txBody>
      </p:sp>
      <p:pic>
        <p:nvPicPr>
          <p:cNvPr id="22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366" y="4115275"/>
            <a:ext cx="6444971" cy="89159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Perceptron :"/>
          <p:cNvSpPr txBox="1"/>
          <p:nvPr/>
        </p:nvSpPr>
        <p:spPr>
          <a:xfrm>
            <a:off x="1582479" y="4338695"/>
            <a:ext cx="188230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Perceptron :</a:t>
            </a:r>
          </a:p>
        </p:txBody>
      </p:sp>
    </p:spTree>
    <p:extLst>
      <p:ext uri="{BB962C8B-B14F-4D97-AF65-F5344CB8AC3E}">
        <p14:creationId xmlns:p14="http://schemas.microsoft.com/office/powerpoint/2010/main" val="3981958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Leaning</a:t>
            </a:r>
          </a:p>
        </p:txBody>
      </p:sp>
      <p:sp>
        <p:nvSpPr>
          <p:cNvPr id="219" name="LR :"/>
          <p:cNvSpPr txBox="1"/>
          <p:nvPr/>
        </p:nvSpPr>
        <p:spPr>
          <a:xfrm>
            <a:off x="2563333" y="2977077"/>
            <a:ext cx="61651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LR :</a:t>
            </a:r>
          </a:p>
        </p:txBody>
      </p:sp>
      <p:pic>
        <p:nvPicPr>
          <p:cNvPr id="22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366" y="4115275"/>
            <a:ext cx="6444971" cy="89159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Perceptron :"/>
          <p:cNvSpPr txBox="1"/>
          <p:nvPr/>
        </p:nvSpPr>
        <p:spPr>
          <a:xfrm>
            <a:off x="1582479" y="4338695"/>
            <a:ext cx="188230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Perceptron :</a:t>
            </a:r>
          </a:p>
        </p:txBody>
      </p:sp>
      <p:pic>
        <p:nvPicPr>
          <p:cNvPr id="22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702" y="2757315"/>
            <a:ext cx="5007116" cy="7806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3710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Leaning</a:t>
            </a:r>
          </a:p>
        </p:txBody>
      </p:sp>
      <p:sp>
        <p:nvSpPr>
          <p:cNvPr id="225" name="LR :"/>
          <p:cNvSpPr txBox="1"/>
          <p:nvPr/>
        </p:nvSpPr>
        <p:spPr>
          <a:xfrm>
            <a:off x="2563333" y="2977077"/>
            <a:ext cx="61651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LR :</a:t>
            </a:r>
          </a:p>
        </p:txBody>
      </p:sp>
      <p:pic>
        <p:nvPicPr>
          <p:cNvPr id="22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366" y="4115275"/>
            <a:ext cx="6444971" cy="89159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Perceptron :"/>
          <p:cNvSpPr txBox="1"/>
          <p:nvPr/>
        </p:nvSpPr>
        <p:spPr>
          <a:xfrm>
            <a:off x="1582479" y="4338695"/>
            <a:ext cx="188230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Perceptron :</a:t>
            </a:r>
          </a:p>
        </p:txBody>
      </p:sp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702" y="2757315"/>
            <a:ext cx="5007116" cy="78060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Rectangle"/>
          <p:cNvSpPr/>
          <p:nvPr/>
        </p:nvSpPr>
        <p:spPr>
          <a:xfrm>
            <a:off x="6348920" y="2869800"/>
            <a:ext cx="453758" cy="7552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7338930" y="4349420"/>
            <a:ext cx="1146037" cy="647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515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4120034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hey’re unjustifiably biased!"/>
          <p:cNvSpPr/>
          <p:nvPr/>
        </p:nvSpPr>
        <p:spPr>
          <a:xfrm>
            <a:off x="2210623" y="655378"/>
            <a:ext cx="65" cy="9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0"/>
              </a:lnSpc>
            </a:pPr>
            <a:endParaRPr sz="3240" b="1" dirty="0">
              <a:solidFill>
                <a:srgbClr val="01127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562D3-84CA-5445-9096-195F5547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3690"/>
              </a:lnSpc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51E1B-694B-CD4B-8A32-DF7891404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21EA9"/>
                </a:solidFill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distance to closest point in the training data</a:t>
            </a:r>
          </a:p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We tend to get better generalization to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unseen data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if we choose the separating hyperplane which </a:t>
            </a:r>
            <a:r>
              <a:rPr lang="en-US" i="1" dirty="0">
                <a:solidFill>
                  <a:srgbClr val="424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maximizes the margin</a:t>
            </a:r>
            <a:endParaRPr lang="en-US" dirty="0"/>
          </a:p>
        </p:txBody>
      </p:sp>
      <p:pic>
        <p:nvPicPr>
          <p:cNvPr id="5" name="picture-46.jpeg" descr="picture-46.jpeg">
            <a:extLst>
              <a:ext uri="{FF2B5EF4-FFF2-40B4-BE49-F238E27FC236}">
                <a16:creationId xmlns:a16="http://schemas.microsoft.com/office/drawing/2014/main" id="{4198F388-156F-9E48-A704-8F7EAE99B5A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31458" y="3092958"/>
            <a:ext cx="3209545" cy="3182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-47.jpeg" descr="picture-47.jpeg">
            <a:extLst>
              <a:ext uri="{FF2B5EF4-FFF2-40B4-BE49-F238E27FC236}">
                <a16:creationId xmlns:a16="http://schemas.microsoft.com/office/drawing/2014/main" id="{1C15CCB6-E1A4-9A42-9985-A9F952C5B8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80132" y="3092958"/>
            <a:ext cx="3188971" cy="31478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2548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hey’re unjustifiably biased!"/>
          <p:cNvSpPr/>
          <p:nvPr/>
        </p:nvSpPr>
        <p:spPr>
          <a:xfrm>
            <a:off x="2210623" y="655378"/>
            <a:ext cx="65" cy="9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0"/>
              </a:lnSpc>
            </a:pPr>
            <a:endParaRPr sz="3240" b="1" dirty="0">
              <a:solidFill>
                <a:srgbClr val="01127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562D3-84CA-5445-9096-195F5547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3690"/>
              </a:lnSpc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51E1B-694B-CD4B-8A32-DF7891404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 learning method which </a:t>
            </a:r>
            <a:r>
              <a:rPr lang="en-US" i="1" dirty="0">
                <a:solidFill>
                  <a:srgbClr val="424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explicitly calculates the maximum margin hyperplane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by solving a gigantic quadratic programming minimization problem.</a:t>
            </a:r>
          </a:p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Among the very highest -performing traditional machine learning techniques.</a:t>
            </a:r>
          </a:p>
          <a:p>
            <a:r>
              <a:rPr lang="en-US" dirty="0">
                <a:solidFill>
                  <a:srgbClr val="021EA9"/>
                </a:solidFill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But it’s relatively slow and quite complicated.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88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8BDA-C3AC-4644-B7BF-1A59D76E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3960"/>
              </a:lnSpc>
            </a:pPr>
            <a:r>
              <a:rPr lang="en-US" dirty="0">
                <a:solidFill>
                  <a:srgbClr val="0112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Setting Up the Optimization Problem</a:t>
            </a:r>
            <a:endParaRPr lang="en-US" dirty="0"/>
          </a:p>
        </p:txBody>
      </p:sp>
      <p:sp>
        <p:nvSpPr>
          <p:cNvPr id="520" name="Setting Up the Optimization…"/>
          <p:cNvSpPr/>
          <p:nvPr/>
        </p:nvSpPr>
        <p:spPr>
          <a:xfrm>
            <a:off x="3093910" y="145917"/>
            <a:ext cx="65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960"/>
              </a:lnSpc>
            </a:pPr>
            <a:endParaRPr sz="351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08" y="1417182"/>
            <a:ext cx="9144458" cy="4992902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Quote Bubble"/>
          <p:cNvSpPr/>
          <p:nvPr/>
        </p:nvSpPr>
        <p:spPr>
          <a:xfrm>
            <a:off x="4841215" y="2045455"/>
            <a:ext cx="1536621" cy="1127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4" y="21600"/>
                </a:moveTo>
                <a:cubicBezTo>
                  <a:pt x="4676" y="21600"/>
                  <a:pt x="0" y="17183"/>
                  <a:pt x="0" y="11738"/>
                </a:cubicBezTo>
                <a:cubicBezTo>
                  <a:pt x="0" y="6292"/>
                  <a:pt x="4676" y="1882"/>
                  <a:pt x="10444" y="1882"/>
                </a:cubicBezTo>
                <a:cubicBezTo>
                  <a:pt x="12484" y="1882"/>
                  <a:pt x="14373" y="2453"/>
                  <a:pt x="15982" y="3408"/>
                </a:cubicBezTo>
                <a:lnTo>
                  <a:pt x="21600" y="0"/>
                </a:lnTo>
                <a:lnTo>
                  <a:pt x="18412" y="5434"/>
                </a:lnTo>
                <a:cubicBezTo>
                  <a:pt x="19935" y="7148"/>
                  <a:pt x="20887" y="9325"/>
                  <a:pt x="20887" y="11738"/>
                </a:cubicBezTo>
                <a:cubicBezTo>
                  <a:pt x="20887" y="17183"/>
                  <a:pt x="16211" y="21600"/>
                  <a:pt x="10444" y="21600"/>
                </a:cubicBezTo>
                <a:close/>
              </a:path>
            </a:pathLst>
          </a:custGeom>
          <a:ln w="37592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45720" tIns="45720" rIns="45720" bIns="4572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523" name="Quote Bubble"/>
          <p:cNvSpPr/>
          <p:nvPr/>
        </p:nvSpPr>
        <p:spPr>
          <a:xfrm>
            <a:off x="3227298" y="2989501"/>
            <a:ext cx="1485901" cy="1029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5" y="21600"/>
                  <a:pt x="0" y="16762"/>
                  <a:pt x="0" y="10796"/>
                </a:cubicBezTo>
                <a:cubicBezTo>
                  <a:pt x="0" y="8160"/>
                  <a:pt x="981" y="5781"/>
                  <a:pt x="2549" y="3906"/>
                </a:cubicBezTo>
                <a:lnTo>
                  <a:pt x="976" y="7"/>
                </a:lnTo>
                <a:lnTo>
                  <a:pt x="5187" y="1612"/>
                </a:lnTo>
                <a:cubicBezTo>
                  <a:pt x="6827" y="608"/>
                  <a:pt x="8737" y="0"/>
                  <a:pt x="10800" y="0"/>
                </a:cubicBezTo>
                <a:cubicBezTo>
                  <a:pt x="16765" y="0"/>
                  <a:pt x="21600" y="4831"/>
                  <a:pt x="21600" y="10796"/>
                </a:cubicBezTo>
                <a:cubicBezTo>
                  <a:pt x="21600" y="16762"/>
                  <a:pt x="16765" y="21600"/>
                  <a:pt x="10800" y="21600"/>
                </a:cubicBezTo>
                <a:close/>
              </a:path>
            </a:pathLst>
          </a:custGeom>
          <a:ln w="37592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45720" tIns="45720" rIns="45720" bIns="4572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  <p:sp>
        <p:nvSpPr>
          <p:cNvPr id="524" name="Class1"/>
          <p:cNvSpPr txBox="1"/>
          <p:nvPr/>
        </p:nvSpPr>
        <p:spPr>
          <a:xfrm>
            <a:off x="5971281" y="1664642"/>
            <a:ext cx="868186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2100" b="1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0"/>
              <a:t>Class1</a:t>
            </a:r>
          </a:p>
        </p:txBody>
      </p:sp>
      <p:sp>
        <p:nvSpPr>
          <p:cNvPr id="525" name="Class 2"/>
          <p:cNvSpPr txBox="1"/>
          <p:nvPr/>
        </p:nvSpPr>
        <p:spPr>
          <a:xfrm>
            <a:off x="2467769" y="2656766"/>
            <a:ext cx="935513" cy="383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20" tIns="45720" rIns="45720" bIns="45720" anchor="ctr">
            <a:spAutoFit/>
          </a:bodyPr>
          <a:lstStyle>
            <a:lvl1pPr>
              <a:defRPr sz="2100"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90"/>
              <a:t>Class 2</a:t>
            </a:r>
          </a:p>
        </p:txBody>
      </p:sp>
    </p:spTree>
    <p:extLst>
      <p:ext uri="{BB962C8B-B14F-4D97-AF65-F5344CB8AC3E}">
        <p14:creationId xmlns:p14="http://schemas.microsoft.com/office/powerpoint/2010/main" val="3345491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96A1-EB4F-0E4D-BEE3-BF764FA3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3960"/>
              </a:lnSpc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Setting Up the Optimization Problem</a:t>
            </a:r>
            <a:endParaRPr lang="en-US" dirty="0"/>
          </a:p>
        </p:txBody>
      </p:sp>
      <p:sp>
        <p:nvSpPr>
          <p:cNvPr id="545" name="Setting Up the Optimization Problem"/>
          <p:cNvSpPr/>
          <p:nvPr/>
        </p:nvSpPr>
        <p:spPr>
          <a:xfrm>
            <a:off x="2073463" y="642208"/>
            <a:ext cx="65" cy="124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80"/>
              </a:lnSpc>
            </a:pPr>
            <a:endParaRPr sz="3510" b="1" dirty="0">
              <a:solidFill>
                <a:srgbClr val="01127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56" y="1566478"/>
            <a:ext cx="8709183" cy="46493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838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848137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96A1-EB4F-0E4D-BEE3-BF764FA3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11480">
              <a:lnSpc>
                <a:spcPts val="3960"/>
              </a:lnSpc>
              <a:tabLst>
                <a:tab pos="1177290" algn="l"/>
              </a:tabLst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Linear, (Hard-Margin) SVM Formulation</a:t>
            </a:r>
          </a:p>
        </p:txBody>
      </p:sp>
      <p:sp>
        <p:nvSpPr>
          <p:cNvPr id="545" name="Setting Up the Optimization Problem"/>
          <p:cNvSpPr/>
          <p:nvPr/>
        </p:nvSpPr>
        <p:spPr>
          <a:xfrm>
            <a:off x="2073463" y="642208"/>
            <a:ext cx="65" cy="124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80"/>
              </a:lnSpc>
            </a:pPr>
            <a:endParaRPr sz="3510" b="1" dirty="0">
              <a:solidFill>
                <a:srgbClr val="01127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36375B6-9B08-E34E-9243-F3A48DE0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04" y="1432072"/>
            <a:ext cx="9144457" cy="48533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5697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F2E-E785-0343-849D-AEEB40A9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2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Non - linear SVMs:  Feature spaces</a:t>
            </a:r>
            <a:endParaRPr lang="en-US" dirty="0"/>
          </a:p>
        </p:txBody>
      </p:sp>
      <p:pic>
        <p:nvPicPr>
          <p:cNvPr id="578" name="picture-66.jpeg" descr="picture-66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12" y="2976372"/>
            <a:ext cx="8030719" cy="3710179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Sec. 15.2.3"/>
          <p:cNvSpPr/>
          <p:nvPr/>
        </p:nvSpPr>
        <p:spPr>
          <a:xfrm>
            <a:off x="9271939" y="16527"/>
            <a:ext cx="97462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800"/>
              </a:lnSpc>
            </a:pPr>
            <a:r>
              <a:rPr sz="1620">
                <a:solidFill>
                  <a:srgbClr val="FAFB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Sec. 15.2.3</a:t>
            </a:r>
          </a:p>
        </p:txBody>
      </p:sp>
      <p:sp>
        <p:nvSpPr>
          <p:cNvPr id="580" name="Non - linear SVMs:  Feature spaces"/>
          <p:cNvSpPr/>
          <p:nvPr/>
        </p:nvSpPr>
        <p:spPr>
          <a:xfrm>
            <a:off x="2301971" y="601973"/>
            <a:ext cx="65" cy="474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690"/>
              </a:lnSpc>
            </a:pPr>
            <a:endParaRPr sz="324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eneral idea:  the original feature space can always be mapped to some higher - dimensional  feature space where the training set is linearly separable:"/>
          <p:cNvSpPr/>
          <p:nvPr/>
        </p:nvSpPr>
        <p:spPr>
          <a:xfrm>
            <a:off x="2301971" y="1332338"/>
            <a:ext cx="7771487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17565" indent="-117565">
              <a:lnSpc>
                <a:spcPts val="2790"/>
              </a:lnSpc>
              <a:buSzPct val="100000"/>
              <a:buChar char="•"/>
            </a:pPr>
            <a:r>
              <a:rPr sz="2430">
                <a:solidFill>
                  <a:srgbClr val="021EA9"/>
                </a:solidFill>
                <a:latin typeface="Arial Unicode MS"/>
                <a:ea typeface="Arial Unicode MS"/>
                <a:cs typeface="Arial Unicode MS"/>
                <a:sym typeface="Arial Unicode MS"/>
              </a:rPr>
              <a:t> </a:t>
            </a:r>
            <a:r>
              <a:rPr sz="2430" b="1">
                <a:latin typeface="Times New Roman"/>
                <a:ea typeface="Times New Roman"/>
                <a:cs typeface="Times New Roman"/>
                <a:sym typeface="Times New Roman"/>
              </a:rPr>
              <a:t>General idea:  the original feature space can </a:t>
            </a:r>
            <a:r>
              <a:rPr sz="2430" b="1" i="1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always </a:t>
            </a:r>
            <a:r>
              <a:rPr sz="2430" b="1">
                <a:latin typeface="Times New Roman"/>
                <a:ea typeface="Times New Roman"/>
                <a:cs typeface="Times New Roman"/>
                <a:sym typeface="Times New Roman"/>
              </a:rPr>
              <a:t>be mapped to some </a:t>
            </a:r>
            <a:r>
              <a:rPr sz="2430" b="1" i="1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- dimensional </a:t>
            </a:r>
            <a:r>
              <a:rPr sz="2430" b="1">
                <a:latin typeface="Times New Roman"/>
                <a:ea typeface="Times New Roman"/>
                <a:cs typeface="Times New Roman"/>
                <a:sym typeface="Times New Roman"/>
              </a:rPr>
              <a:t> feature space where the training set is </a:t>
            </a:r>
            <a:r>
              <a:rPr sz="2430" b="1" i="1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linearly</a:t>
            </a:r>
            <a:r>
              <a:rPr sz="2430" b="1">
                <a:latin typeface="Times New Roman"/>
                <a:ea typeface="Times New Roman"/>
                <a:cs typeface="Times New Roman"/>
                <a:sym typeface="Times New Roman"/>
              </a:rPr>
              <a:t> separable:</a:t>
            </a:r>
          </a:p>
        </p:txBody>
      </p:sp>
      <p:sp>
        <p:nvSpPr>
          <p:cNvPr id="582" name="Φ :  x → φ ( x )"/>
          <p:cNvSpPr/>
          <p:nvPr/>
        </p:nvSpPr>
        <p:spPr>
          <a:xfrm>
            <a:off x="2644871" y="1718569"/>
            <a:ext cx="4188647" cy="146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790"/>
              </a:lnSpc>
            </a:pPr>
            <a:endParaRPr sz="1620" dirty="0"/>
          </a:p>
          <a:p>
            <a:pPr>
              <a:lnSpc>
                <a:spcPts val="900"/>
              </a:lnSpc>
            </a:pPr>
            <a:endParaRPr sz="1620" dirty="0"/>
          </a:p>
          <a:p>
            <a:pPr>
              <a:lnSpc>
                <a:spcPts val="900"/>
              </a:lnSpc>
            </a:pPr>
            <a:endParaRPr sz="1620" dirty="0"/>
          </a:p>
          <a:p>
            <a:pPr>
              <a:lnSpc>
                <a:spcPts val="900"/>
              </a:lnSpc>
            </a:pPr>
            <a:endParaRPr sz="1620" dirty="0"/>
          </a:p>
          <a:p>
            <a:pPr>
              <a:lnSpc>
                <a:spcPts val="900"/>
              </a:lnSpc>
            </a:pPr>
            <a:endParaRPr sz="1620" dirty="0"/>
          </a:p>
          <a:p>
            <a:pPr>
              <a:lnSpc>
                <a:spcPts val="900"/>
              </a:lnSpc>
            </a:pPr>
            <a:endParaRPr sz="1620" dirty="0"/>
          </a:p>
          <a:p>
            <a:pPr>
              <a:lnSpc>
                <a:spcPts val="900"/>
              </a:lnSpc>
            </a:pPr>
            <a:endParaRPr sz="1620" dirty="0"/>
          </a:p>
          <a:p>
            <a:pPr>
              <a:lnSpc>
                <a:spcPts val="900"/>
              </a:lnSpc>
            </a:pPr>
            <a:endParaRPr sz="1620" dirty="0"/>
          </a:p>
          <a:p>
            <a:pPr>
              <a:lnSpc>
                <a:spcPts val="0"/>
              </a:lnSpc>
            </a:pPr>
            <a:endParaRPr sz="1620" dirty="0"/>
          </a:p>
          <a:p>
            <a:pPr defTabSz="411480">
              <a:lnSpc>
                <a:spcPts val="2250"/>
              </a:lnSpc>
              <a:tabLst>
                <a:tab pos="2571750" algn="l"/>
              </a:tabLst>
            </a:pPr>
            <a:r>
              <a:rPr sz="198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1980" dirty="0" err="1"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sz="1980" dirty="0">
                <a:latin typeface="Times New Roman"/>
                <a:ea typeface="Times New Roman"/>
                <a:cs typeface="Times New Roman"/>
                <a:sym typeface="Times New Roman"/>
              </a:rPr>
              <a:t> :  </a:t>
            </a:r>
            <a:r>
              <a:rPr sz="1980" b="1" dirty="0">
                <a:latin typeface="Times New Roman"/>
                <a:ea typeface="Times New Roman"/>
                <a:cs typeface="Times New Roman"/>
                <a:sym typeface="Times New Roman"/>
              </a:rPr>
              <a:t>x → </a:t>
            </a:r>
            <a:r>
              <a:rPr sz="1980" dirty="0" err="1"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sz="1980" dirty="0">
                <a:latin typeface="Times New Roman"/>
                <a:ea typeface="Times New Roman"/>
                <a:cs typeface="Times New Roman"/>
                <a:sym typeface="Times New Roman"/>
              </a:rPr>
              <a:t> ( </a:t>
            </a:r>
            <a:r>
              <a:rPr sz="1980" b="1" dirty="0"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sz="198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583" name="Rectangle"/>
          <p:cNvSpPr/>
          <p:nvPr/>
        </p:nvSpPr>
        <p:spPr>
          <a:xfrm>
            <a:off x="8734273" y="6121908"/>
            <a:ext cx="1742969" cy="1143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857745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C3CF-CE99-2E47-A39F-56FB25E6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112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Kernel</a:t>
            </a:r>
            <a:r>
              <a:rPr lang="en-US" dirty="0">
                <a:solidFill>
                  <a:srgbClr val="0112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Trick</a:t>
            </a:r>
            <a:endParaRPr lang="en-US" dirty="0"/>
          </a:p>
        </p:txBody>
      </p:sp>
      <p:sp>
        <p:nvSpPr>
          <p:cNvPr id="601" name="Kernel Trick"/>
          <p:cNvSpPr/>
          <p:nvPr/>
        </p:nvSpPr>
        <p:spPr>
          <a:xfrm>
            <a:off x="2301971" y="627097"/>
            <a:ext cx="6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3240"/>
              </a:lnSpc>
            </a:pPr>
            <a:endParaRPr sz="288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10" y="1697414"/>
            <a:ext cx="7914937" cy="48089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1978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566491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5ECF-8AF2-46AE-9CB0-AAFA546F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D2A258-B2FF-4F4A-914F-34F175027E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897360" cy="5054025"/>
              </a:xfrm>
            </p:spPr>
            <p:txBody>
              <a:bodyPr/>
              <a:lstStyle/>
              <a:p>
                <a:r>
                  <a:rPr lang="en-US" dirty="0"/>
                  <a:t>For many cases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not linear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not linear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𝑤𝑥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non-linear regression,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very likely have different dimensionality</a:t>
                </a:r>
              </a:p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say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D-dimensional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K-dimensional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D2A258-B2FF-4F4A-914F-34F175027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897360" cy="5054025"/>
              </a:xfrm>
              <a:blipFill>
                <a:blip r:embed="rId2"/>
                <a:stretch>
                  <a:fillRect l="-922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31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nonlinear w.r.t.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12906"/>
            <a:ext cx="11724640" cy="5064341"/>
          </a:xfrm>
        </p:spPr>
        <p:txBody>
          <a:bodyPr/>
          <a:lstStyle/>
          <a:p>
            <a:r>
              <a:rPr lang="en-US" altLang="en-US" dirty="0"/>
              <a:t>Squared-error function is no longer parabolic w.r.t. the parameters</a:t>
            </a:r>
          </a:p>
          <a:p>
            <a:pPr lvl="1"/>
            <a:r>
              <a:rPr lang="en-US" altLang="en-US" dirty="0"/>
              <a:t>Can not assume local minimums of error functions are always global minimums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Often no closed-form solution</a:t>
            </a:r>
          </a:p>
          <a:p>
            <a:pPr lvl="1"/>
            <a:r>
              <a:rPr lang="en-US" altLang="en-US" dirty="0"/>
              <a:t>Need numerical approximation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1CF290-DFC5-4229-911B-7A065BF9D97D}"/>
              </a:ext>
            </a:extLst>
          </p:cNvPr>
          <p:cNvGrpSpPr/>
          <p:nvPr/>
        </p:nvGrpSpPr>
        <p:grpSpPr>
          <a:xfrm>
            <a:off x="594186" y="3977301"/>
            <a:ext cx="3743080" cy="2880699"/>
            <a:chOff x="594186" y="3977301"/>
            <a:chExt cx="3743080" cy="28806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C45A3F-486B-436C-B074-752ADBFB4E69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FDF25B1-624B-42E9-8215-59FAD1C39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2511072" cy="7645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4520AA-18FA-402A-B41B-148EF3035E95}"/>
                </a:ext>
              </a:extLst>
            </p:cNvPr>
            <p:cNvSpPr/>
            <p:nvPr/>
          </p:nvSpPr>
          <p:spPr>
            <a:xfrm>
              <a:off x="1023007" y="4865194"/>
              <a:ext cx="2551814" cy="1774587"/>
            </a:xfrm>
            <a:custGeom>
              <a:avLst/>
              <a:gdLst>
                <a:gd name="connsiteX0" fmla="*/ 0 w 2551814"/>
                <a:gd name="connsiteY0" fmla="*/ 31898 h 1774587"/>
                <a:gd name="connsiteX1" fmla="*/ 356191 w 2551814"/>
                <a:gd name="connsiteY1" fmla="*/ 1041991 h 1774587"/>
                <a:gd name="connsiteX2" fmla="*/ 877186 w 2551814"/>
                <a:gd name="connsiteY2" fmla="*/ 1637414 h 1774587"/>
                <a:gd name="connsiteX3" fmla="*/ 1307805 w 2551814"/>
                <a:gd name="connsiteY3" fmla="*/ 1765005 h 1774587"/>
                <a:gd name="connsiteX4" fmla="*/ 1871331 w 2551814"/>
                <a:gd name="connsiteY4" fmla="*/ 1461977 h 1774587"/>
                <a:gd name="connsiteX5" fmla="*/ 2323214 w 2551814"/>
                <a:gd name="connsiteY5" fmla="*/ 744279 h 1774587"/>
                <a:gd name="connsiteX6" fmla="*/ 2551814 w 2551814"/>
                <a:gd name="connsiteY6" fmla="*/ 0 h 177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1814" h="1774587">
                  <a:moveTo>
                    <a:pt x="0" y="31898"/>
                  </a:moveTo>
                  <a:cubicBezTo>
                    <a:pt x="104996" y="403151"/>
                    <a:pt x="209993" y="774405"/>
                    <a:pt x="356191" y="1041991"/>
                  </a:cubicBezTo>
                  <a:cubicBezTo>
                    <a:pt x="502389" y="1309577"/>
                    <a:pt x="718584" y="1516912"/>
                    <a:pt x="877186" y="1637414"/>
                  </a:cubicBezTo>
                  <a:cubicBezTo>
                    <a:pt x="1035788" y="1757916"/>
                    <a:pt x="1142114" y="1794244"/>
                    <a:pt x="1307805" y="1765005"/>
                  </a:cubicBezTo>
                  <a:cubicBezTo>
                    <a:pt x="1473496" y="1735766"/>
                    <a:pt x="1702096" y="1632098"/>
                    <a:pt x="1871331" y="1461977"/>
                  </a:cubicBezTo>
                  <a:cubicBezTo>
                    <a:pt x="2040566" y="1291856"/>
                    <a:pt x="2209800" y="987942"/>
                    <a:pt x="2323214" y="744279"/>
                  </a:cubicBezTo>
                  <a:cubicBezTo>
                    <a:pt x="2436628" y="500616"/>
                    <a:pt x="2494221" y="250308"/>
                    <a:pt x="2551814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2BEC1-D1A6-4E6F-8E3A-1CCF865D631A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330812" y="5613400"/>
            <a:ext cx="2133238" cy="10167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/>
              <p:nvPr/>
            </p:nvSpPr>
            <p:spPr>
              <a:xfrm>
                <a:off x="4597846" y="4948201"/>
                <a:ext cx="5003354" cy="11784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means global minimums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altLang="en-US" sz="2400" dirty="0">
                    <a:solidFill>
                      <a:srgbClr val="FFFF00"/>
                    </a:solidFill>
                  </a:rPr>
                  <a:t>Closed-forms to find </a:t>
                </a:r>
                <a:r>
                  <a:rPr lang="en-US" altLang="en-US" sz="2400" i="1" dirty="0">
                    <a:solidFill>
                      <a:srgbClr val="FFFF00"/>
                    </a:solidFill>
                  </a:rPr>
                  <a:t>w* </a:t>
                </a:r>
                <a:r>
                  <a:rPr lang="en-US" altLang="en-US" sz="2400" dirty="0">
                    <a:solidFill>
                      <a:srgbClr val="FFFF00"/>
                    </a:solidFill>
                  </a:rPr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 </m:t>
                    </m:r>
                  </m:oMath>
                </a14:m>
                <a:endParaRPr lang="en-US" altLang="en-US" sz="2400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846" y="4948201"/>
                <a:ext cx="5003354" cy="1178400"/>
              </a:xfrm>
              <a:prstGeom prst="rect">
                <a:avLst/>
              </a:prstGeom>
              <a:blipFill>
                <a:blip r:embed="rId5"/>
                <a:stretch>
                  <a:fillRect l="-1583" b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6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is nonlinear w.r.t.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12906"/>
            <a:ext cx="11724640" cy="5064341"/>
          </a:xfrm>
        </p:spPr>
        <p:txBody>
          <a:bodyPr/>
          <a:lstStyle/>
          <a:p>
            <a:r>
              <a:rPr lang="en-US" altLang="en-US" dirty="0"/>
              <a:t>Squared-error function is no longer parabolic w.r.t. the parameters</a:t>
            </a:r>
          </a:p>
          <a:p>
            <a:pPr lvl="1"/>
            <a:r>
              <a:rPr lang="en-US" altLang="en-US" dirty="0"/>
              <a:t>Can not assume local minimums of error functions are always global minimums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Often no closed-form solution</a:t>
            </a:r>
          </a:p>
          <a:p>
            <a:pPr lvl="1"/>
            <a:r>
              <a:rPr lang="en-US" altLang="en-US" dirty="0"/>
              <a:t>Need numerical approximation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1CF290-DFC5-4229-911B-7A065BF9D97D}"/>
              </a:ext>
            </a:extLst>
          </p:cNvPr>
          <p:cNvGrpSpPr/>
          <p:nvPr/>
        </p:nvGrpSpPr>
        <p:grpSpPr>
          <a:xfrm>
            <a:off x="594186" y="3977301"/>
            <a:ext cx="3743080" cy="2880699"/>
            <a:chOff x="594186" y="3977301"/>
            <a:chExt cx="3743080" cy="28806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C45A3F-486B-436C-B074-752ADBFB4E69}"/>
                </a:ext>
              </a:extLst>
            </p:cNvPr>
            <p:cNvCxnSpPr>
              <a:cxnSpLocks/>
            </p:cNvCxnSpPr>
            <p:nvPr/>
          </p:nvCxnSpPr>
          <p:spPr>
            <a:xfrm>
              <a:off x="823923" y="6700415"/>
              <a:ext cx="306862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FDF25B1-624B-42E9-8215-59FAD1C39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3" y="4802503"/>
              <a:ext cx="0" cy="18979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/>
                <p:nvPr/>
              </p:nvSpPr>
              <p:spPr>
                <a:xfrm>
                  <a:off x="594186" y="3977301"/>
                  <a:ext cx="3045193" cy="764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DE74AE-83EB-4C46-9F00-6ACB7692D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86" y="3977301"/>
                  <a:ext cx="3045193" cy="7645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/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7040770-57E3-43D1-8D08-BAB7356F0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004" y="6396335"/>
                  <a:ext cx="49026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62BEC1-D1A6-4E6F-8E3A-1CCF865D631A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1555942" y="5613400"/>
            <a:ext cx="2908108" cy="55239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/>
              <p:nvPr/>
            </p:nvSpPr>
            <p:spPr>
              <a:xfrm>
                <a:off x="4597846" y="4948201"/>
                <a:ext cx="5854254" cy="11784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rgbClr val="FFFF00"/>
                    </a:solidFill>
                  </a:rPr>
                  <a:t> does not mean global minimums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altLang="en-US" sz="2400" dirty="0">
                    <a:solidFill>
                      <a:srgbClr val="FFFF00"/>
                    </a:solidFill>
                  </a:rPr>
                  <a:t>No closed-forms to find </a:t>
                </a:r>
                <a:r>
                  <a:rPr lang="en-US" altLang="en-US" sz="2400" i="1" dirty="0">
                    <a:solidFill>
                      <a:srgbClr val="FFFF00"/>
                    </a:solidFill>
                  </a:rPr>
                  <a:t>w* </a:t>
                </a:r>
                <a:r>
                  <a:rPr lang="en-US" altLang="en-US" sz="2400" dirty="0">
                    <a:solidFill>
                      <a:srgbClr val="FFFF00"/>
                    </a:solidFill>
                  </a:rPr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𝑤</m:t>
                        </m:r>
                      </m:den>
                    </m:f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=0 </m:t>
                    </m:r>
                  </m:oMath>
                </a14:m>
                <a:endParaRPr lang="en-US" altLang="en-US" sz="2400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443518-B3A8-4CB3-8C6D-185B01F02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846" y="4948201"/>
                <a:ext cx="5854254" cy="1178400"/>
              </a:xfrm>
              <a:prstGeom prst="rect">
                <a:avLst/>
              </a:prstGeom>
              <a:blipFill>
                <a:blip r:embed="rId5"/>
                <a:stretch>
                  <a:fillRect l="-1353" b="-4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B32F40-3C3E-4F73-A798-08B49CF9411C}"/>
              </a:ext>
            </a:extLst>
          </p:cNvPr>
          <p:cNvSpPr/>
          <p:nvPr/>
        </p:nvSpPr>
        <p:spPr>
          <a:xfrm>
            <a:off x="1227950" y="5299292"/>
            <a:ext cx="1938131" cy="1243539"/>
          </a:xfrm>
          <a:custGeom>
            <a:avLst/>
            <a:gdLst>
              <a:gd name="connsiteX0" fmla="*/ 0 w 1938131"/>
              <a:gd name="connsiteY0" fmla="*/ 0 h 827309"/>
              <a:gd name="connsiteX1" fmla="*/ 327992 w 1938131"/>
              <a:gd name="connsiteY1" fmla="*/ 576470 h 827309"/>
              <a:gd name="connsiteX2" fmla="*/ 785192 w 1938131"/>
              <a:gd name="connsiteY2" fmla="*/ 496957 h 827309"/>
              <a:gd name="connsiteX3" fmla="*/ 1302027 w 1938131"/>
              <a:gd name="connsiteY3" fmla="*/ 815009 h 827309"/>
              <a:gd name="connsiteX4" fmla="*/ 1938131 w 1938131"/>
              <a:gd name="connsiteY4" fmla="*/ 0 h 8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31" h="827309">
                <a:moveTo>
                  <a:pt x="0" y="0"/>
                </a:moveTo>
                <a:cubicBezTo>
                  <a:pt x="98563" y="246822"/>
                  <a:pt x="197127" y="493644"/>
                  <a:pt x="327992" y="576470"/>
                </a:cubicBezTo>
                <a:cubicBezTo>
                  <a:pt x="458857" y="659296"/>
                  <a:pt x="622853" y="457201"/>
                  <a:pt x="785192" y="496957"/>
                </a:cubicBezTo>
                <a:cubicBezTo>
                  <a:pt x="947531" y="536713"/>
                  <a:pt x="1109871" y="897835"/>
                  <a:pt x="1302027" y="815009"/>
                </a:cubicBezTo>
                <a:cubicBezTo>
                  <a:pt x="1494183" y="732183"/>
                  <a:pt x="1716157" y="366091"/>
                  <a:pt x="1938131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3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Gauss-Newton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Get initial guess for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alt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=1…∞ (or until we decide to stop)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error for current guess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en-US" dirty="0"/>
                  <a:t>)</a:t>
                </a:r>
                <a:br>
                  <a:rPr lang="en-US" altLang="en-US" dirty="0"/>
                </a:b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1" i="0" smtClean="0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;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en-US" sz="3200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Jacobian around current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endParaRPr lang="en-US" altLang="en-US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Calculate change in guess</a:t>
                </a:r>
              </a:p>
              <a:p>
                <a:pPr marL="800100" lvl="2" indent="0">
                  <a:buNone/>
                </a:pPr>
                <a:r>
                  <a:rPr lang="en-US" altLang="ja-JP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1" smtClean="0">
                                    <a:latin typeface="Cambria Math"/>
                                  </a:rPr>
                                  <m:t>𝑱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en-US" b="1" i="1" smtClean="0">
                                <a:latin typeface="Cambria Math"/>
                              </a:rPr>
                              <m:t>𝑱</m:t>
                            </m:r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1" i="1" smtClean="0">
                            <a:latin typeface="Cambria Math"/>
                          </a:rPr>
                          <m:t>𝑱</m:t>
                        </m:r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 smtClean="0">
                        <a:latin typeface="Cambria Math"/>
                      </a:rPr>
                      <m:t>𝒚</m:t>
                    </m:r>
                  </m:oMath>
                </a14:m>
                <a:endParaRPr lang="en-US" altLang="en-US" b="1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Make new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acc>
                      <m:accPr>
                        <m:chr m:val="̂"/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  <a:blipFill>
                <a:blip r:embed="rId2"/>
                <a:stretch>
                  <a:fillRect l="-112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408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Gauss-Newton Algorithm (let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dirty="0"/>
                  <a:t> be </a:t>
                </a:r>
                <a:r>
                  <a:rPr lang="en-US" altLang="en-US" i="1" dirty="0"/>
                  <a:t>K</a:t>
                </a:r>
                <a:r>
                  <a:rPr lang="en-US" altLang="en-US" dirty="0"/>
                  <a:t>-dim)</a:t>
                </a:r>
              </a:p>
            </p:txBody>
          </p:sp>
        </mc:Choice>
        <mc:Fallback xmlns="">
          <p:sp>
            <p:nvSpPr>
              <p:cNvPr id="235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79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Get initial guess for parameters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en-US" dirty="0"/>
                  <a:t>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=1…∞ (or until we decide to stop)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error for current guess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en-US" dirty="0"/>
                  <a:t>)</a:t>
                </a:r>
                <a:br>
                  <a:rPr lang="en-US" altLang="en-US" dirty="0"/>
                </a:b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en-US" b="1" i="0" smtClean="0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;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en-US" sz="3200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Find Jacobian around current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0" smtClean="0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en-US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altLang="en-US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Calculate change in guess</a:t>
                </a:r>
              </a:p>
              <a:p>
                <a:pPr marL="800100" lvl="2" indent="0">
                  <a:buNone/>
                </a:pPr>
                <a:r>
                  <a:rPr lang="en-US" altLang="ja-JP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  <a:ea typeface="Cambria Math"/>
                      </a:rPr>
                      <m:t>𝒘</m:t>
                    </m:r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b="1" i="1" smtClean="0">
                                    <a:latin typeface="Cambria Math"/>
                                  </a:rPr>
                                  <m:t>𝑱</m:t>
                                </m:r>
                              </m:e>
                              <m:sup>
                                <m:r>
                                  <a:rPr lang="en-US" altLang="en-US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en-US" b="1" i="1" smtClean="0">
                                <a:latin typeface="Cambria Math"/>
                              </a:rPr>
                              <m:t>𝑱</m:t>
                            </m:r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1" i="1" smtClean="0">
                            <a:latin typeface="Cambria Math"/>
                          </a:rPr>
                          <m:t>𝑱</m:t>
                        </m:r>
                      </m:e>
                      <m:sup>
                        <m:r>
                          <a:rPr lang="en-US" alt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en-US" b="1" i="1" smtClean="0">
                        <a:latin typeface="Cambria Math"/>
                      </a:rPr>
                      <m:t>𝒚</m:t>
                    </m:r>
                  </m:oMath>
                </a14:m>
                <a:endParaRPr lang="en-US" altLang="en-US" b="1" dirty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en-US" dirty="0"/>
                  <a:t>Make new guess</a:t>
                </a:r>
              </a:p>
              <a:p>
                <a:pPr marL="800100" lvl="2" indent="0">
                  <a:buNone/>
                </a:pPr>
                <a:r>
                  <a:rPr lang="en-US" altLang="en-US" b="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acc>
                      <m:accPr>
                        <m:chr m:val="̂"/>
                        <m:ctrlP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endParaRPr lang="en-US" altLang="en-US" b="1" dirty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9846" y="1676400"/>
                <a:ext cx="11360506" cy="4572000"/>
              </a:xfrm>
              <a:blipFill>
                <a:blip r:embed="rId3"/>
                <a:stretch>
                  <a:fillRect l="-112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694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94640" y="356412"/>
            <a:ext cx="11724640" cy="915988"/>
          </a:xfrm>
        </p:spPr>
        <p:txBody>
          <a:bodyPr/>
          <a:lstStyle/>
          <a:p>
            <a:r>
              <a:rPr lang="en-US" altLang="en-US" dirty="0"/>
              <a:t>Gradient Descent (GD)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4640" y="1447800"/>
                <a:ext cx="11724640" cy="48768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Simple (and faster?) method for optimization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en-US" dirty="0"/>
                  <a:t>linear or nonlinear w.r.t.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en-US" b="1" i="1" dirty="0"/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Sum or square losses or other losses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A general method to find local minimum for a multi-parameter error function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Search through </a:t>
                </a:r>
                <a:r>
                  <a:rPr lang="ja-JP" altLang="en-US" dirty="0"/>
                  <a:t>“</a:t>
                </a:r>
                <a:r>
                  <a:rPr lang="en-US" altLang="ja-JP" dirty="0"/>
                  <a:t>parameter space</a:t>
                </a:r>
                <a:r>
                  <a:rPr lang="ja-JP" altLang="en-US" dirty="0"/>
                  <a:t>”</a:t>
                </a:r>
                <a:r>
                  <a:rPr lang="en-US" altLang="ja-JP" dirty="0"/>
                  <a:t> to find minimum error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Main idea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Evaluate error function for </a:t>
                </a:r>
                <a:r>
                  <a:rPr lang="en-US" altLang="en-US" u="sng" dirty="0"/>
                  <a:t>current guess</a:t>
                </a:r>
                <a:r>
                  <a:rPr lang="en-US" altLang="en-US" dirty="0"/>
                  <a:t> of parameters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Determine change in parameters that </a:t>
                </a:r>
                <a:r>
                  <a:rPr lang="en-US" altLang="en-US" u="sng" dirty="0">
                    <a:solidFill>
                      <a:srgbClr val="C00000"/>
                    </a:solidFill>
                  </a:rPr>
                  <a:t>decrease error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altLang="en-US" dirty="0"/>
                  <a:t>From </a:t>
                </a:r>
                <a:r>
                  <a:rPr lang="en-US" altLang="en-US" u="sng" dirty="0"/>
                  <a:t>gradient</a:t>
                </a:r>
                <a:r>
                  <a:rPr lang="en-US" altLang="en-US" dirty="0"/>
                  <a:t> of error function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Update parameters in this new change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Repeat process until converge (or hit max iterations)</a:t>
                </a:r>
              </a:p>
            </p:txBody>
          </p:sp>
        </mc:Choice>
        <mc:Fallback xmlns="">
          <p:sp>
            <p:nvSpPr>
              <p:cNvPr id="307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4640" y="1447800"/>
                <a:ext cx="11724640" cy="4876800"/>
              </a:xfrm>
              <a:blipFill>
                <a:blip r:embed="rId2"/>
                <a:stretch>
                  <a:fillRect l="-936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4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AA553-A53B-8046-8519-4D93359D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759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86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827184" y="5167620"/>
                <a:ext cx="590450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en-US" sz="36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en-US" sz="3600" i="1" kern="0">
                          <a:latin typeface="Cambria Math"/>
                        </a:rPr>
                        <m:t>−</m:t>
                      </m:r>
                      <m:r>
                        <a:rPr lang="en-US" altLang="en-US" sz="36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en-US" sz="36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en-US" sz="3600" ker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en-US" sz="3600" i="1" ker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3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3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en-US" sz="3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184" y="5167620"/>
                <a:ext cx="5904501" cy="717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610" y="76200"/>
            <a:ext cx="9600590" cy="1143000"/>
          </a:xfrm>
        </p:spPr>
        <p:txBody>
          <a:bodyPr/>
          <a:lstStyle/>
          <a:p>
            <a:r>
              <a:rPr lang="en-US" altLang="en-US" dirty="0"/>
              <a:t>Algorithm</a:t>
            </a:r>
          </a:p>
        </p:txBody>
      </p:sp>
      <p:sp>
        <p:nvSpPr>
          <p:cNvPr id="33799" name="Text Box 8"/>
          <p:cNvSpPr txBox="1">
            <a:spLocks noChangeArrowheads="1"/>
          </p:cNvSpPr>
          <p:nvPr/>
        </p:nvSpPr>
        <p:spPr bwMode="auto">
          <a:xfrm>
            <a:off x="381610" y="1450240"/>
            <a:ext cx="30235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Initialize parameters:</a:t>
            </a:r>
          </a:p>
        </p:txBody>
      </p:sp>
      <p:sp>
        <p:nvSpPr>
          <p:cNvPr id="33800" name="Text Box 9"/>
          <p:cNvSpPr txBox="1">
            <a:spLocks noChangeArrowheads="1"/>
          </p:cNvSpPr>
          <p:nvPr/>
        </p:nvSpPr>
        <p:spPr bwMode="auto">
          <a:xfrm>
            <a:off x="381609" y="2348765"/>
            <a:ext cx="30235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function:</a:t>
            </a:r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381609" y="3073035"/>
            <a:ext cx="11498275" cy="289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2" name="Text Box 11"/>
          <p:cNvSpPr txBox="1">
            <a:spLocks noChangeArrowheads="1"/>
          </p:cNvSpPr>
          <p:nvPr/>
        </p:nvSpPr>
        <p:spPr bwMode="auto">
          <a:xfrm>
            <a:off x="334940" y="3555624"/>
            <a:ext cx="3070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Compute gradients:</a:t>
            </a:r>
          </a:p>
        </p:txBody>
      </p:sp>
      <p:sp>
        <p:nvSpPr>
          <p:cNvPr id="33803" name="Text Box 12"/>
          <p:cNvSpPr txBox="1">
            <a:spLocks noChangeArrowheads="1"/>
          </p:cNvSpPr>
          <p:nvPr/>
        </p:nvSpPr>
        <p:spPr bwMode="auto">
          <a:xfrm>
            <a:off x="334941" y="5079624"/>
            <a:ext cx="175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Update parameters:</a:t>
            </a:r>
          </a:p>
        </p:txBody>
      </p:sp>
      <p:sp>
        <p:nvSpPr>
          <p:cNvPr id="33804" name="Text Box 13"/>
          <p:cNvSpPr txBox="1">
            <a:spLocks noChangeArrowheads="1"/>
          </p:cNvSpPr>
          <p:nvPr/>
        </p:nvSpPr>
        <p:spPr bwMode="auto">
          <a:xfrm>
            <a:off x="334941" y="6070223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[Repeat until converges]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80E89A-D86D-417B-B71F-E41B4BF4BF58}"/>
              </a:ext>
            </a:extLst>
          </p:cNvPr>
          <p:cNvGrpSpPr/>
          <p:nvPr/>
        </p:nvGrpSpPr>
        <p:grpSpPr>
          <a:xfrm>
            <a:off x="4953305" y="5372099"/>
            <a:ext cx="3844599" cy="1155324"/>
            <a:chOff x="4953305" y="5372099"/>
            <a:chExt cx="3844599" cy="1155324"/>
          </a:xfrm>
        </p:grpSpPr>
        <p:sp>
          <p:nvSpPr>
            <p:cNvPr id="33805" name="Oval 14"/>
            <p:cNvSpPr>
              <a:spLocks noChangeAspect="1" noChangeArrowheads="1"/>
            </p:cNvSpPr>
            <p:nvPr/>
          </p:nvSpPr>
          <p:spPr bwMode="auto">
            <a:xfrm>
              <a:off x="4953305" y="5372099"/>
              <a:ext cx="457200" cy="4572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06" name="Line 15"/>
            <p:cNvSpPr>
              <a:spLocks noChangeShapeType="1"/>
            </p:cNvSpPr>
            <p:nvPr/>
          </p:nvSpPr>
          <p:spPr bwMode="auto">
            <a:xfrm>
              <a:off x="5375297" y="5738813"/>
              <a:ext cx="1360442" cy="54768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Text Box 16"/>
            <p:cNvSpPr txBox="1">
              <a:spLocks noChangeArrowheads="1"/>
            </p:cNvSpPr>
            <p:nvPr/>
          </p:nvSpPr>
          <p:spPr bwMode="auto">
            <a:xfrm>
              <a:off x="6816704" y="6070223"/>
              <a:ext cx="1981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dirty="0">
                  <a:solidFill>
                    <a:srgbClr val="FF0000"/>
                  </a:solidFill>
                </a:rPr>
                <a:t>Learning rate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360505" y="2331515"/>
                <a:ext cx="9144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i="1" kern="0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3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36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05" y="2331515"/>
                <a:ext cx="914400" cy="646331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13582" y="1425583"/>
                <a:ext cx="6202339" cy="67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altLang="en-US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en-US" sz="3600" i="1" ker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en-US" sz="360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3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</a:rPr>
                                <m:t>[1],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[2],…,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𝐾</m:t>
                              </m:r>
                              <m:r>
                                <a:rPr lang="en-US" altLang="en-US" sz="36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 </m:t>
                              </m:r>
                            </m:e>
                          </m:d>
                        </m:e>
                        <m:sup>
                          <m:r>
                            <a:rPr lang="en-US" altLang="en-US" sz="3600" b="0" i="1" kern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582" y="1425583"/>
                <a:ext cx="6202339" cy="670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41674" y="3075132"/>
                <a:ext cx="3418693" cy="2099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[1]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[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𝐾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674" y="3075132"/>
                <a:ext cx="3418693" cy="20992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03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802" grpId="0"/>
      <p:bldP spid="33803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04800" y="121632"/>
                <a:ext cx="11364036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4200" dirty="0"/>
                  <a:t>Compute Gradients: Least Squares </a:t>
                </a:r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en-US" dirty="0"/>
                  <a:t> is </a:t>
                </a:r>
                <a:r>
                  <a:rPr lang="en-US" altLang="en-US" b="0" dirty="0"/>
                  <a:t>1</a:t>
                </a:r>
                <a:r>
                  <a:rPr lang="en-US" altLang="en-US" dirty="0"/>
                  <a:t>-dim)</a:t>
                </a:r>
                <a:endParaRPr lang="en-US" altLang="en-US" sz="4200" dirty="0"/>
              </a:p>
            </p:txBody>
          </p:sp>
        </mc:Choice>
        <mc:Fallback xmlns="">
          <p:sp>
            <p:nvSpPr>
              <p:cNvPr id="337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121632"/>
                <a:ext cx="11364036" cy="1143000"/>
              </a:xfrm>
              <a:blipFill>
                <a:blip r:embed="rId2"/>
                <a:stretch>
                  <a:fillRect l="-2039" b="-6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02" name="Text Box 11"/>
          <p:cNvSpPr txBox="1">
            <a:spLocks noChangeArrowheads="1"/>
          </p:cNvSpPr>
          <p:nvPr/>
        </p:nvSpPr>
        <p:spPr bwMode="auto">
          <a:xfrm>
            <a:off x="304800" y="3002151"/>
            <a:ext cx="2443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gradient: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11338" y="3526378"/>
                <a:ext cx="4458978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r>
                        <a:rPr lang="en-US" alt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ja-JP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3526378"/>
                <a:ext cx="4458978" cy="882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04799" y="1838519"/>
            <a:ext cx="2562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kern="0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8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8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800" b="1" i="1" kern="0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8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8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04800" y="121632"/>
                <a:ext cx="11677934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4200" dirty="0"/>
                  <a:t>Compute Gradients: Least Squares </a:t>
                </a:r>
                <a:r>
                  <a:rPr lang="en-US" altLang="en-US" sz="4000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en-US" sz="4000" dirty="0"/>
                  <a:t> is </a:t>
                </a:r>
                <a:r>
                  <a:rPr lang="en-US" altLang="en-US" sz="4000" i="1" dirty="0"/>
                  <a:t>K</a:t>
                </a:r>
                <a:r>
                  <a:rPr lang="en-US" altLang="en-US" sz="4000" dirty="0"/>
                  <a:t>-dim)</a:t>
                </a:r>
                <a:endParaRPr lang="en-US" altLang="en-US" sz="4200" dirty="0"/>
              </a:p>
            </p:txBody>
          </p:sp>
        </mc:Choice>
        <mc:Fallback xmlns="">
          <p:sp>
            <p:nvSpPr>
              <p:cNvPr id="337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121632"/>
                <a:ext cx="11677934" cy="1143000"/>
              </a:xfrm>
              <a:blipFill>
                <a:blip r:embed="rId2"/>
                <a:stretch>
                  <a:fillRect l="-1983" b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02" name="Text Box 11"/>
          <p:cNvSpPr txBox="1">
            <a:spLocks noChangeArrowheads="1"/>
          </p:cNvSpPr>
          <p:nvPr/>
        </p:nvSpPr>
        <p:spPr bwMode="auto">
          <a:xfrm>
            <a:off x="304800" y="3002151"/>
            <a:ext cx="2443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gradient: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2971374"/>
                <a:ext cx="130625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11338" y="3526378"/>
                <a:ext cx="4690900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]</m:t>
                          </m:r>
                        </m:den>
                      </m:f>
                      <m:r>
                        <a:rPr lang="en-US" alt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]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ja-JP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0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0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0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38" y="3526378"/>
                <a:ext cx="4690900" cy="882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smtClean="0">
                          <a:latin typeface="Cambria Math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0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0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en-US" sz="20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 ker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 ker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191" y="4438147"/>
                <a:ext cx="4338495" cy="882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04799" y="1838519"/>
            <a:ext cx="2562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Error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kern="0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1" i="1" kern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en-US" sz="2800" i="1" ker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8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2800" i="1" ker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en-US" sz="28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en-US" sz="2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en-US" sz="2800" b="1" i="1" kern="0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800" i="1" ker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800" i="1" ker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28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571186"/>
                <a:ext cx="7772400" cy="11378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3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7C3B-102E-4581-BE1C-9FF48D2E2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3" name="Picture 70">
            <a:extLst>
              <a:ext uri="{FF2B5EF4-FFF2-40B4-BE49-F238E27FC236}">
                <a16:creationId xmlns:a16="http://schemas.microsoft.com/office/drawing/2014/main" id="{C5C537E2-A091-4F5B-9FB0-4EF0A331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34" y="2176754"/>
            <a:ext cx="4319296" cy="43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4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0C17-A4F7-944E-BB4C-852073E6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A694-C1B5-4F41-A24A-AB6FD397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Clustering</a:t>
            </a:r>
            <a:r>
              <a:rPr lang="en-US" altLang="zh-CN" spc="18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systems: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Unsupervised</a:t>
            </a:r>
            <a:r>
              <a:rPr lang="en-US" altLang="zh-CN" spc="-12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learning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Detect</a:t>
            </a:r>
            <a:r>
              <a:rPr lang="en-US" altLang="zh-CN" spc="-64" dirty="0">
                <a:cs typeface="Arial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Arial"/>
              </a:rPr>
              <a:t>patterns</a:t>
            </a:r>
            <a:r>
              <a:rPr lang="en-US" altLang="zh-CN" spc="-6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in</a:t>
            </a:r>
            <a:r>
              <a:rPr lang="en-US" altLang="zh-CN" spc="-69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unlabeled </a:t>
            </a:r>
            <a:r>
              <a:rPr lang="en-US" altLang="zh-CN" spc="-5" dirty="0">
                <a:ea typeface="Arial"/>
              </a:rPr>
              <a:t>da</a:t>
            </a:r>
            <a:r>
              <a:rPr lang="en-US" altLang="zh-CN" dirty="0">
                <a:ea typeface="Arial"/>
              </a:rPr>
              <a:t>ta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E.g.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group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emails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or</a:t>
            </a:r>
            <a:r>
              <a:rPr lang="en-US" altLang="zh-CN" spc="129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search </a:t>
            </a:r>
            <a:r>
              <a:rPr lang="en-US" altLang="zh-CN" spc="-5" dirty="0">
                <a:ea typeface="Arial"/>
              </a:rPr>
              <a:t>re</a:t>
            </a:r>
            <a:r>
              <a:rPr lang="en-US" altLang="zh-CN" dirty="0">
                <a:ea typeface="Arial"/>
              </a:rPr>
              <a:t>sults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E.g.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find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categories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of</a:t>
            </a:r>
            <a:r>
              <a:rPr lang="en-US" altLang="zh-CN" spc="129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customers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E.g.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detect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anomalous</a:t>
            </a:r>
            <a:r>
              <a:rPr lang="en-US" altLang="zh-CN" spc="129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program </a:t>
            </a:r>
            <a:r>
              <a:rPr lang="en-US" altLang="zh-CN" spc="-5" dirty="0">
                <a:ea typeface="Arial"/>
              </a:rPr>
              <a:t>ex</a:t>
            </a:r>
            <a:r>
              <a:rPr lang="en-US" altLang="zh-CN" dirty="0">
                <a:ea typeface="Arial"/>
              </a:rPr>
              <a:t>ecutions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Useful</a:t>
            </a:r>
            <a:r>
              <a:rPr lang="en-US" altLang="zh-CN" spc="5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when</a:t>
            </a:r>
            <a:r>
              <a:rPr lang="en-US" altLang="zh-CN" spc="50" dirty="0">
                <a:cs typeface="Arial"/>
              </a:rPr>
              <a:t> we </a:t>
            </a:r>
            <a:r>
              <a:rPr lang="en-US" altLang="zh-CN" dirty="0">
                <a:ea typeface="Arial"/>
              </a:rPr>
              <a:t>don</a:t>
            </a:r>
            <a:r>
              <a:rPr lang="en-US" altLang="zh-CN" spc="44" dirty="0">
                <a:ea typeface="Arial"/>
                <a:cs typeface="Arial"/>
              </a:rPr>
              <a:t>’</a:t>
            </a:r>
            <a:r>
              <a:rPr lang="en-US" altLang="zh-CN" dirty="0">
                <a:ea typeface="Arial"/>
              </a:rPr>
              <a:t>t</a:t>
            </a:r>
            <a:r>
              <a:rPr lang="en-US" altLang="zh-CN" spc="5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know</a:t>
            </a:r>
            <a:r>
              <a:rPr lang="en-US" altLang="zh-CN" spc="5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what you</a:t>
            </a:r>
            <a:r>
              <a:rPr lang="en-US" altLang="zh-CN" spc="170" dirty="0">
                <a:cs typeface="Arial"/>
              </a:rPr>
              <a:t> a</a:t>
            </a:r>
            <a:r>
              <a:rPr lang="en-US" altLang="zh-CN" dirty="0">
                <a:ea typeface="Arial"/>
              </a:rPr>
              <a:t>re</a:t>
            </a:r>
            <a:r>
              <a:rPr lang="en-US" altLang="zh-CN" spc="17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looking</a:t>
            </a:r>
            <a:r>
              <a:rPr lang="en-US" altLang="zh-CN" spc="17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for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Requires</a:t>
            </a:r>
            <a:r>
              <a:rPr lang="en-US" altLang="zh-CN" spc="-5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data,</a:t>
            </a:r>
            <a:r>
              <a:rPr lang="en-US" altLang="zh-CN" spc="-5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but</a:t>
            </a:r>
            <a:r>
              <a:rPr lang="en-US" altLang="zh-CN" spc="-5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no</a:t>
            </a:r>
            <a:r>
              <a:rPr lang="en-US" altLang="zh-CN" spc="-6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labels</a:t>
            </a:r>
            <a:r>
              <a:rPr lang="en-US" altLang="zh-CN" dirty="0">
                <a:cs typeface="Arial"/>
              </a:rPr>
              <a:t> 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May</a:t>
            </a:r>
            <a:r>
              <a:rPr lang="en-US" altLang="zh-CN" spc="-8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get</a:t>
            </a:r>
            <a:r>
              <a:rPr lang="en-US" altLang="zh-CN" spc="-8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gibberish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60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Find K centers and group data instances into the K centers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 K = 2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 each data instance to the closet (most similar, smallest distant) center  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F07A4A-E1B5-4217-A650-6307137BAA7B}"/>
              </a:ext>
            </a:extLst>
          </p:cNvPr>
          <p:cNvGrpSpPr/>
          <p:nvPr/>
        </p:nvGrpSpPr>
        <p:grpSpPr>
          <a:xfrm>
            <a:off x="4628365" y="3147998"/>
            <a:ext cx="7254571" cy="3566454"/>
            <a:chOff x="1295810" y="2508250"/>
            <a:chExt cx="7254571" cy="35664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E04B1-0905-4FF0-8B10-5A07A3EBB615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5612004"/>
              <a:ext cx="64012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E81717-53F1-46D0-BDC0-8F501EA0B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049" y="2508250"/>
              <a:ext cx="499" cy="3103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/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0A49927-430C-4355-B51E-21A3163D6F3C}"/>
              </a:ext>
            </a:extLst>
          </p:cNvPr>
          <p:cNvSpPr/>
          <p:nvPr/>
        </p:nvSpPr>
        <p:spPr>
          <a:xfrm>
            <a:off x="6547469" y="3378853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858764-D692-4B83-80B1-2ED017C68E81}"/>
              </a:ext>
            </a:extLst>
          </p:cNvPr>
          <p:cNvSpPr/>
          <p:nvPr/>
        </p:nvSpPr>
        <p:spPr>
          <a:xfrm>
            <a:off x="7309469" y="34333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8F15D9-3BC7-47B5-94F8-77AF331C5FA1}"/>
              </a:ext>
            </a:extLst>
          </p:cNvPr>
          <p:cNvSpPr/>
          <p:nvPr/>
        </p:nvSpPr>
        <p:spPr>
          <a:xfrm>
            <a:off x="6022312" y="4224570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248164-92E4-433E-A5FD-04450148386B}"/>
              </a:ext>
            </a:extLst>
          </p:cNvPr>
          <p:cNvSpPr/>
          <p:nvPr/>
        </p:nvSpPr>
        <p:spPr>
          <a:xfrm>
            <a:off x="6625852" y="450416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1D11C9-6D30-47B4-BCEA-1CCD4C035528}"/>
              </a:ext>
            </a:extLst>
          </p:cNvPr>
          <p:cNvSpPr/>
          <p:nvPr/>
        </p:nvSpPr>
        <p:spPr>
          <a:xfrm>
            <a:off x="9601382" y="4510528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9FA93F-686E-4B7C-AD15-7A54933A8F61}"/>
              </a:ext>
            </a:extLst>
          </p:cNvPr>
          <p:cNvSpPr/>
          <p:nvPr/>
        </p:nvSpPr>
        <p:spPr>
          <a:xfrm>
            <a:off x="10509869" y="488087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CD1F86-5150-4B15-A64A-897050FA04B0}"/>
              </a:ext>
            </a:extLst>
          </p:cNvPr>
          <p:cNvSpPr/>
          <p:nvPr/>
        </p:nvSpPr>
        <p:spPr>
          <a:xfrm>
            <a:off x="9158956" y="52972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B60101-C749-4677-8956-BDB65731A067}"/>
              </a:ext>
            </a:extLst>
          </p:cNvPr>
          <p:cNvSpPr/>
          <p:nvPr/>
        </p:nvSpPr>
        <p:spPr>
          <a:xfrm>
            <a:off x="9972739" y="5574116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00BD9-6DEB-4901-B841-E46AC4FA789C}"/>
              </a:ext>
            </a:extLst>
          </p:cNvPr>
          <p:cNvGrpSpPr/>
          <p:nvPr/>
        </p:nvGrpSpPr>
        <p:grpSpPr>
          <a:xfrm>
            <a:off x="6547469" y="3872339"/>
            <a:ext cx="3663436" cy="1543838"/>
            <a:chOff x="3265714" y="3563257"/>
            <a:chExt cx="3663436" cy="1543838"/>
          </a:xfrm>
        </p:grpSpPr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BD95DFC7-6855-4D27-A61D-7507D6373315}"/>
                </a:ext>
              </a:extLst>
            </p:cNvPr>
            <p:cNvSpPr/>
            <p:nvPr/>
          </p:nvSpPr>
          <p:spPr>
            <a:xfrm>
              <a:off x="3265714" y="3563257"/>
              <a:ext cx="463037" cy="461051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DADB1F93-6154-4D1D-AD52-EC95A426D0C3}"/>
                </a:ext>
              </a:extLst>
            </p:cNvPr>
            <p:cNvSpPr/>
            <p:nvPr/>
          </p:nvSpPr>
          <p:spPr>
            <a:xfrm>
              <a:off x="6466113" y="4646044"/>
              <a:ext cx="463037" cy="4610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B707B-C6DC-4CAC-9DD7-EFE152D6CB6B}"/>
              </a:ext>
            </a:extLst>
          </p:cNvPr>
          <p:cNvCxnSpPr/>
          <p:nvPr/>
        </p:nvCxnSpPr>
        <p:spPr>
          <a:xfrm flipH="1">
            <a:off x="6943727" y="3683628"/>
            <a:ext cx="298963" cy="341086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57110F-C7BC-4B81-BC1D-5B003E07331B}"/>
              </a:ext>
            </a:extLst>
          </p:cNvPr>
          <p:cNvCxnSpPr>
            <a:cxnSpLocks/>
          </p:cNvCxnSpPr>
          <p:nvPr/>
        </p:nvCxnSpPr>
        <p:spPr>
          <a:xfrm>
            <a:off x="7680332" y="3738082"/>
            <a:ext cx="1993439" cy="1295182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C757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C757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Find K centers and group data instances into the K centers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 K = 2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 each data instance to the closet (most similar, smallest distant) center  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F07A4A-E1B5-4217-A650-6307137BAA7B}"/>
              </a:ext>
            </a:extLst>
          </p:cNvPr>
          <p:cNvGrpSpPr/>
          <p:nvPr/>
        </p:nvGrpSpPr>
        <p:grpSpPr>
          <a:xfrm>
            <a:off x="4628365" y="3147998"/>
            <a:ext cx="7254571" cy="3566454"/>
            <a:chOff x="1295810" y="2508250"/>
            <a:chExt cx="7254571" cy="35664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E04B1-0905-4FF0-8B10-5A07A3EBB615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5612004"/>
              <a:ext cx="64012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E81717-53F1-46D0-BDC0-8F501EA0B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049" y="2508250"/>
              <a:ext cx="499" cy="3103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/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0A49927-430C-4355-B51E-21A3163D6F3C}"/>
              </a:ext>
            </a:extLst>
          </p:cNvPr>
          <p:cNvSpPr/>
          <p:nvPr/>
        </p:nvSpPr>
        <p:spPr>
          <a:xfrm>
            <a:off x="6547469" y="3378853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858764-D692-4B83-80B1-2ED017C68E81}"/>
              </a:ext>
            </a:extLst>
          </p:cNvPr>
          <p:cNvSpPr/>
          <p:nvPr/>
        </p:nvSpPr>
        <p:spPr>
          <a:xfrm>
            <a:off x="7309469" y="34333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8F15D9-3BC7-47B5-94F8-77AF331C5FA1}"/>
              </a:ext>
            </a:extLst>
          </p:cNvPr>
          <p:cNvSpPr/>
          <p:nvPr/>
        </p:nvSpPr>
        <p:spPr>
          <a:xfrm>
            <a:off x="6022312" y="4224570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248164-92E4-433E-A5FD-04450148386B}"/>
              </a:ext>
            </a:extLst>
          </p:cNvPr>
          <p:cNvSpPr/>
          <p:nvPr/>
        </p:nvSpPr>
        <p:spPr>
          <a:xfrm>
            <a:off x="6625852" y="450416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1D11C9-6D30-47B4-BCEA-1CCD4C035528}"/>
              </a:ext>
            </a:extLst>
          </p:cNvPr>
          <p:cNvSpPr/>
          <p:nvPr/>
        </p:nvSpPr>
        <p:spPr>
          <a:xfrm>
            <a:off x="9601382" y="4510528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9FA93F-686E-4B7C-AD15-7A54933A8F61}"/>
              </a:ext>
            </a:extLst>
          </p:cNvPr>
          <p:cNvSpPr/>
          <p:nvPr/>
        </p:nvSpPr>
        <p:spPr>
          <a:xfrm>
            <a:off x="10509869" y="488087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CD1F86-5150-4B15-A64A-897050FA04B0}"/>
              </a:ext>
            </a:extLst>
          </p:cNvPr>
          <p:cNvSpPr/>
          <p:nvPr/>
        </p:nvSpPr>
        <p:spPr>
          <a:xfrm>
            <a:off x="9158956" y="52972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B60101-C749-4677-8956-BDB65731A067}"/>
              </a:ext>
            </a:extLst>
          </p:cNvPr>
          <p:cNvSpPr/>
          <p:nvPr/>
        </p:nvSpPr>
        <p:spPr>
          <a:xfrm>
            <a:off x="9972739" y="5574116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00BD9-6DEB-4901-B841-E46AC4FA789C}"/>
              </a:ext>
            </a:extLst>
          </p:cNvPr>
          <p:cNvGrpSpPr/>
          <p:nvPr/>
        </p:nvGrpSpPr>
        <p:grpSpPr>
          <a:xfrm>
            <a:off x="6547469" y="3872339"/>
            <a:ext cx="3663436" cy="1543838"/>
            <a:chOff x="3265714" y="3563257"/>
            <a:chExt cx="3663436" cy="1543838"/>
          </a:xfrm>
        </p:grpSpPr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BD95DFC7-6855-4D27-A61D-7507D6373315}"/>
                </a:ext>
              </a:extLst>
            </p:cNvPr>
            <p:cNvSpPr/>
            <p:nvPr/>
          </p:nvSpPr>
          <p:spPr>
            <a:xfrm>
              <a:off x="3265714" y="3563257"/>
              <a:ext cx="463037" cy="461051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DADB1F93-6154-4D1D-AD52-EC95A426D0C3}"/>
                </a:ext>
              </a:extLst>
            </p:cNvPr>
            <p:cNvSpPr/>
            <p:nvPr/>
          </p:nvSpPr>
          <p:spPr>
            <a:xfrm>
              <a:off x="6466113" y="4646044"/>
              <a:ext cx="463037" cy="4610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B707B-C6DC-4CAC-9DD7-EFE152D6CB6B}"/>
              </a:ext>
            </a:extLst>
          </p:cNvPr>
          <p:cNvCxnSpPr>
            <a:cxnSpLocks/>
          </p:cNvCxnSpPr>
          <p:nvPr/>
        </p:nvCxnSpPr>
        <p:spPr>
          <a:xfrm flipH="1">
            <a:off x="6305803" y="4190398"/>
            <a:ext cx="280416" cy="205186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57110F-C7BC-4B81-BC1D-5B003E07331B}"/>
              </a:ext>
            </a:extLst>
          </p:cNvPr>
          <p:cNvCxnSpPr>
            <a:cxnSpLocks/>
          </p:cNvCxnSpPr>
          <p:nvPr/>
        </p:nvCxnSpPr>
        <p:spPr>
          <a:xfrm>
            <a:off x="6381028" y="4529345"/>
            <a:ext cx="3292743" cy="503919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7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C757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C757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Find K centers and group data instances into the K centers 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 K = 2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 each data instance to the closet (most similar, smallest distant) center  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F07A4A-E1B5-4217-A650-6307137BAA7B}"/>
              </a:ext>
            </a:extLst>
          </p:cNvPr>
          <p:cNvGrpSpPr/>
          <p:nvPr/>
        </p:nvGrpSpPr>
        <p:grpSpPr>
          <a:xfrm>
            <a:off x="4628365" y="3147998"/>
            <a:ext cx="7254571" cy="3566454"/>
            <a:chOff x="1295810" y="2508250"/>
            <a:chExt cx="7254571" cy="35664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E04B1-0905-4FF0-8B10-5A07A3EBB615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5612004"/>
              <a:ext cx="64012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E81717-53F1-46D0-BDC0-8F501EA0B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049" y="2508250"/>
              <a:ext cx="499" cy="3103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/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0A49927-430C-4355-B51E-21A3163D6F3C}"/>
              </a:ext>
            </a:extLst>
          </p:cNvPr>
          <p:cNvSpPr/>
          <p:nvPr/>
        </p:nvSpPr>
        <p:spPr>
          <a:xfrm>
            <a:off x="6547469" y="3378853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858764-D692-4B83-80B1-2ED017C68E81}"/>
              </a:ext>
            </a:extLst>
          </p:cNvPr>
          <p:cNvSpPr/>
          <p:nvPr/>
        </p:nvSpPr>
        <p:spPr>
          <a:xfrm>
            <a:off x="7309469" y="34333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8F15D9-3BC7-47B5-94F8-77AF331C5FA1}"/>
              </a:ext>
            </a:extLst>
          </p:cNvPr>
          <p:cNvSpPr/>
          <p:nvPr/>
        </p:nvSpPr>
        <p:spPr>
          <a:xfrm>
            <a:off x="6022312" y="4224570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248164-92E4-433E-A5FD-04450148386B}"/>
              </a:ext>
            </a:extLst>
          </p:cNvPr>
          <p:cNvSpPr/>
          <p:nvPr/>
        </p:nvSpPr>
        <p:spPr>
          <a:xfrm>
            <a:off x="6625852" y="450416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1D11C9-6D30-47B4-BCEA-1CCD4C035528}"/>
              </a:ext>
            </a:extLst>
          </p:cNvPr>
          <p:cNvSpPr/>
          <p:nvPr/>
        </p:nvSpPr>
        <p:spPr>
          <a:xfrm>
            <a:off x="9601382" y="4510528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9FA93F-686E-4B7C-AD15-7A54933A8F61}"/>
              </a:ext>
            </a:extLst>
          </p:cNvPr>
          <p:cNvSpPr/>
          <p:nvPr/>
        </p:nvSpPr>
        <p:spPr>
          <a:xfrm>
            <a:off x="10509869" y="488087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CD1F86-5150-4B15-A64A-897050FA04B0}"/>
              </a:ext>
            </a:extLst>
          </p:cNvPr>
          <p:cNvSpPr/>
          <p:nvPr/>
        </p:nvSpPr>
        <p:spPr>
          <a:xfrm>
            <a:off x="9158956" y="52972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B60101-C749-4677-8956-BDB65731A067}"/>
              </a:ext>
            </a:extLst>
          </p:cNvPr>
          <p:cNvSpPr/>
          <p:nvPr/>
        </p:nvSpPr>
        <p:spPr>
          <a:xfrm>
            <a:off x="9972739" y="5574116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00BD9-6DEB-4901-B841-E46AC4FA789C}"/>
              </a:ext>
            </a:extLst>
          </p:cNvPr>
          <p:cNvGrpSpPr/>
          <p:nvPr/>
        </p:nvGrpSpPr>
        <p:grpSpPr>
          <a:xfrm>
            <a:off x="6547469" y="3872339"/>
            <a:ext cx="3663436" cy="1543838"/>
            <a:chOff x="3265714" y="3563257"/>
            <a:chExt cx="3663436" cy="1543838"/>
          </a:xfrm>
        </p:grpSpPr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BD95DFC7-6855-4D27-A61D-7507D6373315}"/>
                </a:ext>
              </a:extLst>
            </p:cNvPr>
            <p:cNvSpPr/>
            <p:nvPr/>
          </p:nvSpPr>
          <p:spPr>
            <a:xfrm>
              <a:off x="3265714" y="3563257"/>
              <a:ext cx="463037" cy="461051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DADB1F93-6154-4D1D-AD52-EC95A426D0C3}"/>
                </a:ext>
              </a:extLst>
            </p:cNvPr>
            <p:cNvSpPr/>
            <p:nvPr/>
          </p:nvSpPr>
          <p:spPr>
            <a:xfrm>
              <a:off x="6466113" y="4646044"/>
              <a:ext cx="463037" cy="4610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B707B-C6DC-4CAC-9DD7-EFE152D6CB6B}"/>
              </a:ext>
            </a:extLst>
          </p:cNvPr>
          <p:cNvCxnSpPr>
            <a:cxnSpLocks/>
          </p:cNvCxnSpPr>
          <p:nvPr/>
        </p:nvCxnSpPr>
        <p:spPr>
          <a:xfrm flipH="1" flipV="1">
            <a:off x="7010506" y="4181000"/>
            <a:ext cx="2075437" cy="1106955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57110F-C7BC-4B81-BC1D-5B003E07331B}"/>
              </a:ext>
            </a:extLst>
          </p:cNvPr>
          <p:cNvCxnSpPr>
            <a:cxnSpLocks/>
          </p:cNvCxnSpPr>
          <p:nvPr/>
        </p:nvCxnSpPr>
        <p:spPr>
          <a:xfrm flipV="1">
            <a:off x="9468721" y="5156384"/>
            <a:ext cx="339694" cy="198394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7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Find K centers and group data instances into the K centers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 K = 2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 each data instance to the closet (most similar, smallest distant) center  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F07A4A-E1B5-4217-A650-6307137BAA7B}"/>
              </a:ext>
            </a:extLst>
          </p:cNvPr>
          <p:cNvGrpSpPr/>
          <p:nvPr/>
        </p:nvGrpSpPr>
        <p:grpSpPr>
          <a:xfrm>
            <a:off x="4628365" y="3147998"/>
            <a:ext cx="7254571" cy="3566454"/>
            <a:chOff x="1295810" y="2508250"/>
            <a:chExt cx="7254571" cy="35664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E04B1-0905-4FF0-8B10-5A07A3EBB615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5612004"/>
              <a:ext cx="64012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E81717-53F1-46D0-BDC0-8F501EA0B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049" y="2508250"/>
              <a:ext cx="499" cy="3103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/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0A49927-430C-4355-B51E-21A3163D6F3C}"/>
              </a:ext>
            </a:extLst>
          </p:cNvPr>
          <p:cNvSpPr/>
          <p:nvPr/>
        </p:nvSpPr>
        <p:spPr>
          <a:xfrm>
            <a:off x="6547469" y="3378853"/>
            <a:ext cx="292973" cy="3047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858764-D692-4B83-80B1-2ED017C68E81}"/>
              </a:ext>
            </a:extLst>
          </p:cNvPr>
          <p:cNvSpPr/>
          <p:nvPr/>
        </p:nvSpPr>
        <p:spPr>
          <a:xfrm>
            <a:off x="7309469" y="3433307"/>
            <a:ext cx="292973" cy="3047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8F15D9-3BC7-47B5-94F8-77AF331C5FA1}"/>
              </a:ext>
            </a:extLst>
          </p:cNvPr>
          <p:cNvSpPr/>
          <p:nvPr/>
        </p:nvSpPr>
        <p:spPr>
          <a:xfrm>
            <a:off x="6022312" y="4224570"/>
            <a:ext cx="292973" cy="3047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248164-92E4-433E-A5FD-04450148386B}"/>
              </a:ext>
            </a:extLst>
          </p:cNvPr>
          <p:cNvSpPr/>
          <p:nvPr/>
        </p:nvSpPr>
        <p:spPr>
          <a:xfrm>
            <a:off x="6625852" y="4504167"/>
            <a:ext cx="292973" cy="3047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1D11C9-6D30-47B4-BCEA-1CCD4C035528}"/>
              </a:ext>
            </a:extLst>
          </p:cNvPr>
          <p:cNvSpPr/>
          <p:nvPr/>
        </p:nvSpPr>
        <p:spPr>
          <a:xfrm>
            <a:off x="9601382" y="4510528"/>
            <a:ext cx="292973" cy="3047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9FA93F-686E-4B7C-AD15-7A54933A8F61}"/>
              </a:ext>
            </a:extLst>
          </p:cNvPr>
          <p:cNvSpPr/>
          <p:nvPr/>
        </p:nvSpPr>
        <p:spPr>
          <a:xfrm>
            <a:off x="10509869" y="4880877"/>
            <a:ext cx="292973" cy="3047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CD1F86-5150-4B15-A64A-897050FA04B0}"/>
              </a:ext>
            </a:extLst>
          </p:cNvPr>
          <p:cNvSpPr/>
          <p:nvPr/>
        </p:nvSpPr>
        <p:spPr>
          <a:xfrm>
            <a:off x="9158956" y="5297207"/>
            <a:ext cx="292973" cy="3047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B60101-C749-4677-8956-BDB65731A067}"/>
              </a:ext>
            </a:extLst>
          </p:cNvPr>
          <p:cNvSpPr/>
          <p:nvPr/>
        </p:nvSpPr>
        <p:spPr>
          <a:xfrm>
            <a:off x="9972739" y="5574116"/>
            <a:ext cx="292973" cy="3047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00BD9-6DEB-4901-B841-E46AC4FA789C}"/>
              </a:ext>
            </a:extLst>
          </p:cNvPr>
          <p:cNvGrpSpPr/>
          <p:nvPr/>
        </p:nvGrpSpPr>
        <p:grpSpPr>
          <a:xfrm>
            <a:off x="6547469" y="3872339"/>
            <a:ext cx="3663436" cy="1543838"/>
            <a:chOff x="3265714" y="3563257"/>
            <a:chExt cx="3663436" cy="1543838"/>
          </a:xfrm>
        </p:grpSpPr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BD95DFC7-6855-4D27-A61D-7507D6373315}"/>
                </a:ext>
              </a:extLst>
            </p:cNvPr>
            <p:cNvSpPr/>
            <p:nvPr/>
          </p:nvSpPr>
          <p:spPr>
            <a:xfrm>
              <a:off x="3265714" y="3563257"/>
              <a:ext cx="463037" cy="461051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DADB1F93-6154-4D1D-AD52-EC95A426D0C3}"/>
                </a:ext>
              </a:extLst>
            </p:cNvPr>
            <p:cNvSpPr/>
            <p:nvPr/>
          </p:nvSpPr>
          <p:spPr>
            <a:xfrm>
              <a:off x="6466113" y="4646044"/>
              <a:ext cx="463037" cy="4610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407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Formulate as an optimization problem (total distance to the centers)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To find 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centers (</a:t>
            </a:r>
            <a:r>
              <a:rPr lang="en-US" altLang="zh-CN" i="1" dirty="0">
                <a:solidFill>
                  <a:srgbClr val="7030A0"/>
                </a:solidFill>
                <a:ea typeface="Arial"/>
              </a:rPr>
              <a:t>K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 of them)</a:t>
            </a:r>
            <a:r>
              <a:rPr lang="en-US" altLang="zh-CN" dirty="0">
                <a:ea typeface="Arial"/>
              </a:rPr>
              <a:t> and 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group assignments (</a:t>
            </a:r>
            <a:r>
              <a:rPr lang="en-US" altLang="zh-CN" i="1" dirty="0">
                <a:solidFill>
                  <a:schemeClr val="accent2"/>
                </a:solidFill>
                <a:ea typeface="Arial"/>
              </a:rPr>
              <a:t>N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 data instances) </a:t>
            </a:r>
            <a:r>
              <a:rPr lang="en-US" altLang="zh-CN" dirty="0">
                <a:ea typeface="Arial"/>
              </a:rPr>
              <a:t>simultaneously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/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{1,…,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}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ℝ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419702-4E6A-4968-B00C-BF13853C1058}"/>
              </a:ext>
            </a:extLst>
          </p:cNvPr>
          <p:cNvSpPr txBox="1"/>
          <p:nvPr/>
        </p:nvSpPr>
        <p:spPr>
          <a:xfrm>
            <a:off x="7874000" y="3722914"/>
            <a:ext cx="383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instances assigned to group 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7727D-9421-4D13-BF23-BC7E05F999C1}"/>
              </a:ext>
            </a:extLst>
          </p:cNvPr>
          <p:cNvCxnSpPr>
            <a:cxnSpLocks/>
          </p:cNvCxnSpPr>
          <p:nvPr/>
        </p:nvCxnSpPr>
        <p:spPr>
          <a:xfrm flipH="1" flipV="1">
            <a:off x="7148287" y="3722914"/>
            <a:ext cx="725713" cy="166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6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3A32A-5591-4E41-A78F-B1BA7493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327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Formulate as an optimization problem (total distance to the centers)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To find 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centers (</a:t>
            </a:r>
            <a:r>
              <a:rPr lang="en-US" altLang="zh-CN" i="1" dirty="0">
                <a:solidFill>
                  <a:srgbClr val="7030A0"/>
                </a:solidFill>
                <a:ea typeface="Arial"/>
              </a:rPr>
              <a:t>K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 of them)</a:t>
            </a:r>
            <a:r>
              <a:rPr lang="en-US" altLang="zh-CN" dirty="0">
                <a:ea typeface="Arial"/>
              </a:rPr>
              <a:t> and 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group assignments (</a:t>
            </a:r>
            <a:r>
              <a:rPr lang="en-US" altLang="zh-CN" i="1" dirty="0">
                <a:solidFill>
                  <a:schemeClr val="accent2"/>
                </a:solidFill>
                <a:ea typeface="Arial"/>
              </a:rPr>
              <a:t>N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 data instances) </a:t>
            </a:r>
            <a:r>
              <a:rPr lang="en-US" altLang="zh-CN" dirty="0">
                <a:ea typeface="Arial"/>
              </a:rPr>
              <a:t>simultaneously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Given centers, then for each data point </a:t>
            </a:r>
            <a:r>
              <a:rPr lang="en-US" altLang="zh-CN" i="1" dirty="0">
                <a:ea typeface="Arial"/>
              </a:rPr>
              <a:t>i</a:t>
            </a:r>
            <a:r>
              <a:rPr lang="en-US" altLang="zh-CN" dirty="0">
                <a:ea typeface="Arial"/>
              </a:rPr>
              <a:t>, the assignment is independent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/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{1,…,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}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ℝ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D2927F-E5EE-4850-9416-49ABD167507E}"/>
                  </a:ext>
                </a:extLst>
              </p:cNvPr>
              <p:cNvSpPr/>
              <p:nvPr/>
            </p:nvSpPr>
            <p:spPr>
              <a:xfrm>
                <a:off x="1254205" y="5309446"/>
                <a:ext cx="9805509" cy="1360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∈{1,…,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D2927F-E5EE-4850-9416-49ABD1675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05" y="5309446"/>
                <a:ext cx="9805509" cy="136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419702-4E6A-4968-B00C-BF13853C1058}"/>
              </a:ext>
            </a:extLst>
          </p:cNvPr>
          <p:cNvSpPr txBox="1"/>
          <p:nvPr/>
        </p:nvSpPr>
        <p:spPr>
          <a:xfrm>
            <a:off x="7874000" y="3722914"/>
            <a:ext cx="383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instances assigned to group 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7727D-9421-4D13-BF23-BC7E05F999C1}"/>
              </a:ext>
            </a:extLst>
          </p:cNvPr>
          <p:cNvCxnSpPr>
            <a:cxnSpLocks/>
          </p:cNvCxnSpPr>
          <p:nvPr/>
        </p:nvCxnSpPr>
        <p:spPr>
          <a:xfrm flipH="1" flipV="1">
            <a:off x="7148287" y="3722914"/>
            <a:ext cx="725713" cy="166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361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Formulate as an optimization problem (total distance to the centers)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To find 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centers (</a:t>
            </a:r>
            <a:r>
              <a:rPr lang="en-US" altLang="zh-CN" i="1" dirty="0">
                <a:solidFill>
                  <a:srgbClr val="7030A0"/>
                </a:solidFill>
                <a:ea typeface="Arial"/>
              </a:rPr>
              <a:t>K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 of them)</a:t>
            </a:r>
            <a:r>
              <a:rPr lang="en-US" altLang="zh-CN" dirty="0">
                <a:ea typeface="Arial"/>
              </a:rPr>
              <a:t> and 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group assignments (</a:t>
            </a:r>
            <a:r>
              <a:rPr lang="en-US" altLang="zh-CN" i="1" dirty="0">
                <a:solidFill>
                  <a:schemeClr val="accent2"/>
                </a:solidFill>
                <a:ea typeface="Arial"/>
              </a:rPr>
              <a:t>N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 data instances) </a:t>
            </a:r>
            <a:r>
              <a:rPr lang="en-US" altLang="zh-CN" dirty="0">
                <a:ea typeface="Arial"/>
              </a:rPr>
              <a:t>simultaneously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Given assignments, then finding the center for each group </a:t>
            </a:r>
            <a:r>
              <a:rPr lang="en-US" altLang="zh-CN" i="1" dirty="0">
                <a:ea typeface="Arial"/>
              </a:rPr>
              <a:t>k</a:t>
            </a:r>
            <a:r>
              <a:rPr lang="en-US" altLang="zh-CN" dirty="0">
                <a:ea typeface="Arial"/>
              </a:rPr>
              <a:t> is independent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D2927F-E5EE-4850-9416-49ABD167507E}"/>
                  </a:ext>
                </a:extLst>
              </p:cNvPr>
              <p:cNvSpPr/>
              <p:nvPr/>
            </p:nvSpPr>
            <p:spPr>
              <a:xfrm>
                <a:off x="754743" y="5476357"/>
                <a:ext cx="11030857" cy="1196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D2927F-E5EE-4850-9416-49ABD1675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3" y="5476357"/>
                <a:ext cx="11030857" cy="11966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/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{1,…,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}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ℝ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419702-4E6A-4968-B00C-BF13853C1058}"/>
              </a:ext>
            </a:extLst>
          </p:cNvPr>
          <p:cNvSpPr txBox="1"/>
          <p:nvPr/>
        </p:nvSpPr>
        <p:spPr>
          <a:xfrm>
            <a:off x="7874000" y="3722914"/>
            <a:ext cx="383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instances assigned to group 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7727D-9421-4D13-BF23-BC7E05F999C1}"/>
              </a:ext>
            </a:extLst>
          </p:cNvPr>
          <p:cNvCxnSpPr>
            <a:cxnSpLocks/>
          </p:cNvCxnSpPr>
          <p:nvPr/>
        </p:nvCxnSpPr>
        <p:spPr>
          <a:xfrm flipH="1" flipV="1">
            <a:off x="7148287" y="3722914"/>
            <a:ext cx="725713" cy="166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4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K-Means: </a:t>
            </a:r>
            <a:r>
              <a:rPr lang="en-US" altLang="zh-CN" dirty="0"/>
              <a:t>an </a:t>
            </a:r>
            <a:r>
              <a:rPr lang="en-US" altLang="zh-CN" dirty="0">
                <a:ea typeface="Arial"/>
              </a:rPr>
              <a:t>iterative</a:t>
            </a:r>
            <a:r>
              <a:rPr lang="en-US" altLang="zh-CN" spc="4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clustering </a:t>
            </a:r>
            <a:r>
              <a:rPr lang="en-US" altLang="zh-CN" spc="-5" dirty="0">
                <a:ea typeface="Arial"/>
              </a:rPr>
              <a:t>al</a:t>
            </a:r>
            <a:r>
              <a:rPr lang="en-US" altLang="zh-CN" dirty="0">
                <a:ea typeface="Arial"/>
              </a:rPr>
              <a:t>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Pick</a:t>
            </a:r>
            <a:r>
              <a:rPr lang="en-US" altLang="zh-CN" spc="-175" dirty="0">
                <a:cs typeface="Arial"/>
              </a:rPr>
              <a:t> </a:t>
            </a:r>
            <a:r>
              <a:rPr lang="en-US" altLang="zh-CN" i="1" dirty="0">
                <a:ea typeface="Arial"/>
              </a:rPr>
              <a:t>K</a:t>
            </a:r>
            <a:r>
              <a:rPr lang="en-US" altLang="zh-CN" spc="-17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random</a:t>
            </a:r>
            <a:r>
              <a:rPr lang="en-US" altLang="zh-CN" spc="-17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points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as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cluster</a:t>
            </a:r>
            <a:r>
              <a:rPr lang="en-US" altLang="zh-CN" spc="1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centers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(means): </a:t>
            </a:r>
            <a:r>
              <a:rPr lang="en-US" altLang="zh-CN" spc="5" dirty="0">
                <a:ea typeface="Arial"/>
              </a:rPr>
              <a:t>c</a:t>
            </a:r>
            <a:r>
              <a:rPr lang="en-US" altLang="zh-CN" baseline="-25000" dirty="0">
                <a:ea typeface="Arial"/>
              </a:rPr>
              <a:t>1</a:t>
            </a:r>
            <a:r>
              <a:rPr lang="en-US" altLang="zh-CN" dirty="0">
                <a:ea typeface="Arial"/>
              </a:rPr>
              <a:t>…</a:t>
            </a:r>
            <a:r>
              <a:rPr lang="en-US" altLang="zh-CN" dirty="0" err="1">
                <a:ea typeface="Arial"/>
              </a:rPr>
              <a:t>c</a:t>
            </a:r>
            <a:r>
              <a:rPr lang="en-US" altLang="zh-CN" baseline="-25000" dirty="0" err="1">
                <a:ea typeface="Arial"/>
              </a:rPr>
              <a:t>K</a:t>
            </a:r>
            <a:endParaRPr lang="en-US" altLang="zh-CN" baseline="-25000" dirty="0">
              <a:ea typeface="Arial"/>
            </a:endParaRPr>
          </a:p>
          <a:p>
            <a:pPr marL="0">
              <a:lnSpc>
                <a:spcPct val="100000"/>
              </a:lnSpc>
            </a:pPr>
            <a:r>
              <a:rPr lang="en-US" altLang="zh-CN" spc="-15" dirty="0">
                <a:ea typeface="Arial"/>
              </a:rPr>
              <a:t>Alternate (the error is monotonically decreasing):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</a:t>
            </a:r>
            <a:r>
              <a:rPr lang="en-US" altLang="zh-CN" spc="-6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each</a:t>
            </a:r>
            <a:r>
              <a:rPr lang="en-US" altLang="zh-CN" spc="-6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example</a:t>
            </a:r>
            <a:r>
              <a:rPr lang="en-US" altLang="zh-CN" spc="-6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x</a:t>
            </a:r>
            <a:r>
              <a:rPr lang="en-US" altLang="zh-CN" baseline="-25000" dirty="0">
                <a:ea typeface="Arial"/>
              </a:rPr>
              <a:t>i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mean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</a:t>
            </a:r>
            <a:r>
              <a:rPr lang="en-US" altLang="zh-CN" baseline="-25000" dirty="0">
                <a:ea typeface="Arial"/>
              </a:rPr>
              <a:t>k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that</a:t>
            </a:r>
            <a:r>
              <a:rPr lang="en-US" altLang="zh-CN" spc="1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closest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</a:t>
            </a:r>
            <a:r>
              <a:rPr lang="en-US" altLang="zh-CN" spc="-1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it </a:t>
            </a: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Set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each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mean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</a:t>
            </a:r>
            <a:r>
              <a:rPr lang="en-US" altLang="zh-CN" baseline="-25000" dirty="0">
                <a:ea typeface="Arial"/>
              </a:rPr>
              <a:t>k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</a:t>
            </a:r>
            <a:r>
              <a:rPr lang="en-US" altLang="zh-CN" spc="-2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average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of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its</a:t>
            </a:r>
            <a:r>
              <a:rPr lang="en-US" altLang="zh-CN" spc="1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assigned</a:t>
            </a:r>
            <a:r>
              <a:rPr lang="en-US" altLang="zh-CN" dirty="0">
                <a:cs typeface="Arial"/>
              </a:rPr>
              <a:t>  </a:t>
            </a:r>
            <a:r>
              <a:rPr lang="en-US" altLang="zh-CN" spc="-5" dirty="0">
                <a:ea typeface="Arial"/>
              </a:rPr>
              <a:t>po</a:t>
            </a:r>
            <a:r>
              <a:rPr lang="en-US" altLang="zh-CN" dirty="0">
                <a:ea typeface="Arial"/>
              </a:rPr>
              <a:t>ints</a:t>
            </a: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Stop</a:t>
            </a:r>
            <a:r>
              <a:rPr lang="en-US" altLang="zh-CN" spc="-16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when</a:t>
            </a:r>
            <a:r>
              <a:rPr lang="en-US" altLang="zh-CN" spc="-16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no</a:t>
            </a:r>
            <a:r>
              <a:rPr lang="en-US" altLang="zh-CN" spc="-16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points assignments</a:t>
            </a:r>
            <a:r>
              <a:rPr lang="en-US" altLang="zh-CN" spc="-1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change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EF56D5-76D5-4534-9B84-B70400FA2365}"/>
                  </a:ext>
                </a:extLst>
              </p:cNvPr>
              <p:cNvSpPr/>
              <p:nvPr/>
            </p:nvSpPr>
            <p:spPr>
              <a:xfrm>
                <a:off x="1820263" y="4823218"/>
                <a:ext cx="9805509" cy="1039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EF56D5-76D5-4534-9B84-B70400FA2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63" y="4823218"/>
                <a:ext cx="9805509" cy="10390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003C9D-8043-49B2-80B7-A16DBD1D0AD6}"/>
                  </a:ext>
                </a:extLst>
              </p:cNvPr>
              <p:cNvSpPr/>
              <p:nvPr/>
            </p:nvSpPr>
            <p:spPr>
              <a:xfrm>
                <a:off x="1399348" y="3107334"/>
                <a:ext cx="9805509" cy="1178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∈{1,…,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003C9D-8043-49B2-80B7-A16DBD1D0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48" y="3107334"/>
                <a:ext cx="9805509" cy="1178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148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E1F0-1416-B44A-BD71-6F52FDCC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1CE5C-39F8-4241-BBA4-B824BA9C9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>
                  <a:lnSpc>
                    <a:spcPct val="100000"/>
                  </a:lnSpc>
                </a:pPr>
                <a:r>
                  <a:rPr lang="en-US" altLang="zh-CN" dirty="0">
                    <a:ea typeface="Arial"/>
                  </a:rPr>
                  <a:t>Data:</a:t>
                </a:r>
                <a:r>
                  <a:rPr lang="en-US" altLang="zh-CN" spc="104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ea typeface="Arial"/>
                </a:endParaRPr>
              </a:p>
              <a:p>
                <a:pPr marL="0">
                  <a:lnSpc>
                    <a:spcPct val="100000"/>
                  </a:lnSpc>
                </a:pPr>
                <a:r>
                  <a:rPr lang="en-US" altLang="zh-CN" dirty="0">
                    <a:ea typeface="Arial"/>
                  </a:rPr>
                  <a:t>An</a:t>
                </a:r>
                <a:r>
                  <a:rPr lang="en-US" altLang="zh-CN" spc="9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iterative</a:t>
                </a:r>
                <a:r>
                  <a:rPr lang="en-US" altLang="zh-CN" spc="8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clustering</a:t>
                </a:r>
                <a:r>
                  <a:rPr lang="en-US" altLang="zh-CN" spc="9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algorithm</a:t>
                </a:r>
              </a:p>
              <a:p>
                <a:pPr marL="457200" lvl="1">
                  <a:lnSpc>
                    <a:spcPct val="100000"/>
                  </a:lnSpc>
                </a:pPr>
                <a:r>
                  <a:rPr lang="en-US" altLang="zh-CN" dirty="0">
                    <a:ea typeface="Arial"/>
                  </a:rPr>
                  <a:t>Pick</a:t>
                </a:r>
                <a:r>
                  <a:rPr lang="en-US" altLang="zh-CN" spc="-10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K</a:t>
                </a:r>
                <a:r>
                  <a:rPr lang="en-US" altLang="zh-CN" spc="-10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random</a:t>
                </a:r>
                <a:r>
                  <a:rPr lang="en-US" altLang="zh-CN" spc="-110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cluster</a:t>
                </a:r>
                <a:r>
                  <a:rPr lang="en-US" altLang="zh-CN" spc="-10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centers,</a:t>
                </a:r>
                <a:r>
                  <a:rPr lang="en-US" altLang="zh-CN" spc="-109" dirty="0">
                    <a:cs typeface="Arial"/>
                  </a:rPr>
                  <a:t> </a:t>
                </a:r>
                <a:r>
                  <a:rPr lang="en-US" altLang="zh-CN" spc="5" dirty="0">
                    <a:ea typeface="Arial"/>
                  </a:rPr>
                  <a:t>c</a:t>
                </a:r>
                <a:r>
                  <a:rPr lang="en-US" altLang="zh-CN" baseline="-25000" dirty="0">
                    <a:ea typeface="Arial"/>
                  </a:rPr>
                  <a:t>1</a:t>
                </a:r>
                <a:r>
                  <a:rPr lang="en-US" altLang="zh-CN" dirty="0">
                    <a:ea typeface="Arial"/>
                  </a:rPr>
                  <a:t>…</a:t>
                </a:r>
                <a:r>
                  <a:rPr lang="en-US" altLang="zh-CN" dirty="0" err="1">
                    <a:ea typeface="Arial"/>
                  </a:rPr>
                  <a:t>c</a:t>
                </a:r>
                <a:r>
                  <a:rPr lang="en-US" altLang="zh-CN" baseline="-25000" dirty="0" err="1">
                    <a:ea typeface="Arial"/>
                  </a:rPr>
                  <a:t>K</a:t>
                </a:r>
                <a:endParaRPr lang="en-US" altLang="zh-CN" baseline="30000" dirty="0">
                  <a:ea typeface="Arial"/>
                </a:endParaRPr>
              </a:p>
              <a:p>
                <a:pPr marL="457200" lvl="1">
                  <a:lnSpc>
                    <a:spcPct val="100000"/>
                  </a:lnSpc>
                </a:pPr>
                <a:r>
                  <a:rPr lang="en-US" altLang="zh-CN" dirty="0">
                    <a:ea typeface="Arial"/>
                  </a:rPr>
                  <a:t>For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t=1 … T: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[or,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stop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if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assignments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don t</a:t>
                </a:r>
                <a:r>
                  <a:rPr lang="en-US" altLang="zh-CN" spc="-14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change]</a:t>
                </a:r>
              </a:p>
              <a:p>
                <a:pPr marL="914400" lvl="2">
                  <a:lnSpc>
                    <a:spcPct val="100000"/>
                  </a:lnSpc>
                </a:pPr>
                <a:r>
                  <a:rPr lang="en-US" altLang="zh-CN" sz="2400" dirty="0">
                    <a:ea typeface="Arial"/>
                  </a:rPr>
                  <a:t>for</a:t>
                </a:r>
                <a:r>
                  <a:rPr lang="en-US" altLang="zh-CN" sz="2400" spc="-64" dirty="0">
                    <a:cs typeface="Arial"/>
                  </a:rPr>
                  <a:t> i </a:t>
                </a:r>
                <a:r>
                  <a:rPr lang="en-US" altLang="zh-CN" sz="2400" dirty="0">
                    <a:ea typeface="Arial"/>
                  </a:rPr>
                  <a:t>=</a:t>
                </a:r>
                <a:r>
                  <a:rPr lang="en-US" altLang="zh-CN" sz="2400" spc="-64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1 ...</a:t>
                </a:r>
                <a:r>
                  <a:rPr lang="en-US" altLang="zh-CN" sz="2400" spc="-69" dirty="0">
                    <a:cs typeface="Arial"/>
                  </a:rPr>
                  <a:t> N</a:t>
                </a:r>
                <a:r>
                  <a:rPr lang="en-US" altLang="zh-CN" sz="2400" dirty="0">
                    <a:ea typeface="Arial"/>
                  </a:rPr>
                  <a:t>:</a:t>
                </a:r>
                <a:r>
                  <a:rPr lang="en-US" altLang="zh-CN" sz="2400" spc="-64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[update</a:t>
                </a:r>
                <a:r>
                  <a:rPr lang="en-US" altLang="zh-CN" sz="2400" spc="-64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cluster</a:t>
                </a:r>
                <a:r>
                  <a:rPr lang="en-US" altLang="zh-CN" sz="2400" spc="-69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assignments]</a:t>
                </a:r>
                <a:br>
                  <a:rPr lang="en-US" altLang="zh-CN" sz="2400" dirty="0">
                    <a:ea typeface="Arial"/>
                  </a:rPr>
                </a:br>
                <a:br>
                  <a:rPr lang="en-US" altLang="zh-CN" sz="2800" dirty="0">
                    <a:ea typeface="Arial"/>
                  </a:rPr>
                </a:br>
                <a:endParaRPr lang="en-US" altLang="zh-CN" sz="2800" dirty="0">
                  <a:ea typeface="Arial"/>
                </a:endParaRPr>
              </a:p>
              <a:p>
                <a:pPr marL="914400" lvl="2">
                  <a:lnSpc>
                    <a:spcPct val="100000"/>
                  </a:lnSpc>
                </a:pPr>
                <a:r>
                  <a:rPr lang="en-US" altLang="zh-CN" sz="2400" dirty="0">
                    <a:ea typeface="Arial"/>
                  </a:rPr>
                  <a:t>for</a:t>
                </a:r>
                <a:r>
                  <a:rPr lang="en-US" altLang="zh-CN" sz="2400" spc="-89" dirty="0">
                    <a:cs typeface="Arial"/>
                  </a:rPr>
                  <a:t> k</a:t>
                </a:r>
                <a:r>
                  <a:rPr lang="en-US" altLang="zh-CN" sz="2400" dirty="0">
                    <a:ea typeface="Arial"/>
                  </a:rPr>
                  <a:t>=</a:t>
                </a:r>
                <a:r>
                  <a:rPr lang="en-US" altLang="zh-CN" sz="2400" spc="-89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1 … K:</a:t>
                </a:r>
                <a:r>
                  <a:rPr lang="en-US" altLang="zh-CN" sz="2400" spc="-89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[update</a:t>
                </a:r>
                <a:r>
                  <a:rPr lang="en-US" altLang="zh-CN" sz="2400" spc="-89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cluster</a:t>
                </a:r>
                <a:r>
                  <a:rPr lang="en-US" altLang="zh-CN" sz="2400" spc="-85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centers]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1CE5C-39F8-4241-BBA4-B824BA9C9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EA3DE3-B729-4C14-AF48-CE5CCC4BBAB1}"/>
                  </a:ext>
                </a:extLst>
              </p:cNvPr>
              <p:cNvSpPr/>
              <p:nvPr/>
            </p:nvSpPr>
            <p:spPr>
              <a:xfrm>
                <a:off x="2360149" y="4094049"/>
                <a:ext cx="3279744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EA3DE3-B729-4C14-AF48-CE5CCC4B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149" y="4094049"/>
                <a:ext cx="3279744" cy="653512"/>
              </a:xfrm>
              <a:prstGeom prst="rect">
                <a:avLst/>
              </a:prstGeom>
              <a:blipFill>
                <a:blip r:embed="rId3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0A41B4-81DC-47D4-A22E-D9DA0C4A1324}"/>
                  </a:ext>
                </a:extLst>
              </p:cNvPr>
              <p:cNvSpPr/>
              <p:nvPr/>
            </p:nvSpPr>
            <p:spPr>
              <a:xfrm>
                <a:off x="2360149" y="5352697"/>
                <a:ext cx="3915366" cy="1039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0A41B4-81DC-47D4-A22E-D9DA0C4A1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149" y="5352697"/>
                <a:ext cx="3915366" cy="1039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480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0D8A-E643-9640-8678-5FE9DB5E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02CDCA-D1D3-CA4D-ADB6-9DADE7F434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4238" y="1712394"/>
          <a:ext cx="1949721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9907">
                  <a:extLst>
                    <a:ext uri="{9D8B030D-6E8A-4147-A177-3AD203B41FA5}">
                      <a16:colId xmlns:a16="http://schemas.microsoft.com/office/drawing/2014/main" val="4181748595"/>
                    </a:ext>
                  </a:extLst>
                </a:gridCol>
                <a:gridCol w="649907">
                  <a:extLst>
                    <a:ext uri="{9D8B030D-6E8A-4147-A177-3AD203B41FA5}">
                      <a16:colId xmlns:a16="http://schemas.microsoft.com/office/drawing/2014/main" val="976526083"/>
                    </a:ext>
                  </a:extLst>
                </a:gridCol>
                <a:gridCol w="649907">
                  <a:extLst>
                    <a:ext uri="{9D8B030D-6E8A-4147-A177-3AD203B41FA5}">
                      <a16:colId xmlns:a16="http://schemas.microsoft.com/office/drawing/2014/main" val="4024443007"/>
                    </a:ext>
                  </a:extLst>
                </a:gridCol>
              </a:tblGrid>
              <a:tr h="335742">
                <a:tc>
                  <a:txBody>
                    <a:bodyPr/>
                    <a:lstStyle/>
                    <a:p>
                      <a:pPr algn="ctr"/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x[1]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x[2]</a:t>
                      </a:r>
                      <a:endParaRPr lang="en-US" sz="2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889423"/>
                  </a:ext>
                </a:extLst>
              </a:tr>
              <a:tr h="3357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i=1</a:t>
                      </a:r>
                      <a:endParaRPr lang="en-US" sz="20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426067"/>
                  </a:ext>
                </a:extLst>
              </a:tr>
              <a:tr h="3357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48507"/>
                  </a:ext>
                </a:extLst>
              </a:tr>
              <a:tr h="3357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00404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E21CE598-2215-FA47-BF9D-39AFEBEB90A8}"/>
              </a:ext>
            </a:extLst>
          </p:cNvPr>
          <p:cNvGrpSpPr/>
          <p:nvPr/>
        </p:nvGrpSpPr>
        <p:grpSpPr>
          <a:xfrm>
            <a:off x="294640" y="3429001"/>
            <a:ext cx="1978070" cy="1627554"/>
            <a:chOff x="382954" y="3354043"/>
            <a:chExt cx="2642984" cy="191938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28CACF-97E1-3549-87CA-6161EC6CC58F}"/>
                </a:ext>
              </a:extLst>
            </p:cNvPr>
            <p:cNvCxnSpPr>
              <a:cxnSpLocks/>
            </p:cNvCxnSpPr>
            <p:nvPr/>
          </p:nvCxnSpPr>
          <p:spPr>
            <a:xfrm>
              <a:off x="382954" y="4493846"/>
              <a:ext cx="180535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5F3E33-1C1F-8C4D-A25B-ECC37883E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579" y="3714261"/>
              <a:ext cx="0" cy="15591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88064E-9B85-C643-8D56-7FE474B8282C}"/>
                </a:ext>
              </a:extLst>
            </p:cNvPr>
            <p:cNvSpPr/>
            <p:nvPr/>
          </p:nvSpPr>
          <p:spPr>
            <a:xfrm>
              <a:off x="1701410" y="3890109"/>
              <a:ext cx="148492" cy="14849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tint val="66000"/>
                    <a:satMod val="160000"/>
                  </a:schemeClr>
                </a:gs>
                <a:gs pos="50000">
                  <a:schemeClr val="accent3">
                    <a:tint val="44500"/>
                    <a:satMod val="160000"/>
                  </a:schemeClr>
                </a:gs>
                <a:gs pos="100000">
                  <a:schemeClr val="accent3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A6C798-1A1F-3A47-A291-ABDDA7AD0F31}"/>
                </a:ext>
              </a:extLst>
            </p:cNvPr>
            <p:cNvSpPr/>
            <p:nvPr/>
          </p:nvSpPr>
          <p:spPr>
            <a:xfrm>
              <a:off x="1416148" y="4417062"/>
              <a:ext cx="148492" cy="14849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tint val="66000"/>
                    <a:satMod val="160000"/>
                  </a:schemeClr>
                </a:gs>
                <a:gs pos="50000">
                  <a:schemeClr val="accent3">
                    <a:tint val="44500"/>
                    <a:satMod val="160000"/>
                  </a:schemeClr>
                </a:gs>
                <a:gs pos="100000">
                  <a:schemeClr val="accent3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CF1B24-1835-244C-B327-03917F5FED98}"/>
                </a:ext>
              </a:extLst>
            </p:cNvPr>
            <p:cNvSpPr/>
            <p:nvPr/>
          </p:nvSpPr>
          <p:spPr>
            <a:xfrm>
              <a:off x="1107442" y="4408079"/>
              <a:ext cx="148492" cy="14849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tint val="66000"/>
                    <a:satMod val="160000"/>
                  </a:schemeClr>
                </a:gs>
                <a:gs pos="50000">
                  <a:schemeClr val="accent3">
                    <a:tint val="44500"/>
                    <a:satMod val="160000"/>
                  </a:schemeClr>
                </a:gs>
                <a:gs pos="100000">
                  <a:schemeClr val="accent3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554BB-E105-194B-9123-141A24B149BD}"/>
                </a:ext>
              </a:extLst>
            </p:cNvPr>
            <p:cNvSpPr txBox="1"/>
            <p:nvPr/>
          </p:nvSpPr>
          <p:spPr>
            <a:xfrm>
              <a:off x="2180491" y="4306642"/>
              <a:ext cx="845447" cy="435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  <a:endParaRPr lang="en-US" baseline="-25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B67294-555B-6748-A2EA-1A2EAE45C264}"/>
                </a:ext>
              </a:extLst>
            </p:cNvPr>
            <p:cNvSpPr txBox="1"/>
            <p:nvPr/>
          </p:nvSpPr>
          <p:spPr>
            <a:xfrm>
              <a:off x="1345815" y="3354043"/>
              <a:ext cx="845446" cy="435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  <a:endParaRPr lang="en-US" baseline="-25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D8A4FF-D42C-074E-A73A-D6E84D74E0BE}"/>
              </a:ext>
            </a:extLst>
          </p:cNvPr>
          <p:cNvGrpSpPr/>
          <p:nvPr/>
        </p:nvGrpSpPr>
        <p:grpSpPr>
          <a:xfrm>
            <a:off x="2464868" y="1636738"/>
            <a:ext cx="4009289" cy="4524315"/>
            <a:chOff x="2464868" y="1636738"/>
            <a:chExt cx="4009289" cy="45243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4A5A67-5CC6-3342-A61E-3BF3B24863AD}"/>
                </a:ext>
              </a:extLst>
            </p:cNvPr>
            <p:cNvSpPr txBox="1"/>
            <p:nvPr/>
          </p:nvSpPr>
          <p:spPr>
            <a:xfrm>
              <a:off x="2464868" y="1636738"/>
              <a:ext cx="4009289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cluster means: </a:t>
              </a:r>
            </a:p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=[-1,0], c</a:t>
              </a:r>
              <a:r>
                <a:rPr lang="en-US" baseline="-25000" dirty="0"/>
                <a:t>2</a:t>
              </a:r>
              <a:r>
                <a:rPr lang="en-US" dirty="0"/>
                <a:t>=[0,0] </a:t>
              </a:r>
            </a:p>
            <a:p>
              <a:r>
                <a:rPr lang="en-US" dirty="0"/>
                <a:t>t = 0:</a:t>
              </a:r>
              <a:br>
                <a:rPr lang="en-US" dirty="0"/>
              </a:b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1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1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2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2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3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3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2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= (1/1) * [-1,0] = [-1,0]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 = ((1/2) * ([0,0]+[2,2]) = [1,1]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graphicFrame>
          <p:nvGraphicFramePr>
            <p:cNvPr id="23" name="Content Placeholder 3">
              <a:extLst>
                <a:ext uri="{FF2B5EF4-FFF2-40B4-BE49-F238E27FC236}">
                  <a16:creationId xmlns:a16="http://schemas.microsoft.com/office/drawing/2014/main" id="{A5B75D52-1260-4B40-BB53-B00F4BE7BE9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166686" y="2310816"/>
            <a:ext cx="2065604" cy="109728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16401">
                    <a:extLst>
                      <a:ext uri="{9D8B030D-6E8A-4147-A177-3AD203B41FA5}">
                        <a16:colId xmlns:a16="http://schemas.microsoft.com/office/drawing/2014/main" val="4181748595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570075831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976526083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4024443007"/>
                      </a:ext>
                    </a:extLst>
                  </a:gridCol>
                </a:tblGrid>
                <a:tr h="341191">
                  <a:tc>
                    <a:txBody>
                      <a:bodyPr/>
                      <a:lstStyle/>
                      <a:p>
                        <a:pPr algn="ctr"/>
                        <a:endParaRPr lang="en-US" baseline="-250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i=1</a:t>
                        </a:r>
                        <a:endParaRPr lang="en-US" baseline="-250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i=2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i=3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910889423"/>
                    </a:ext>
                  </a:extLst>
                </a:tr>
                <a:tr h="341191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c</a:t>
                        </a:r>
                        <a:r>
                          <a:rPr lang="en-US" baseline="-25000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960426067"/>
                    </a:ext>
                  </a:extLst>
                </a:tr>
                <a:tr h="341191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c</a:t>
                        </a:r>
                        <a:r>
                          <a:rPr lang="en-US" baseline="-25000" dirty="0"/>
                          <a:t>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8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226148507"/>
                    </a:ext>
                  </a:extLst>
                </a:tr>
              </a:tbl>
            </a:graphicData>
          </a:graphic>
        </p:graphicFrame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A98B51-B9AC-F947-8090-6750B59A82DC}"/>
              </a:ext>
            </a:extLst>
          </p:cNvPr>
          <p:cNvCxnSpPr>
            <a:cxnSpLocks/>
          </p:cNvCxnSpPr>
          <p:nvPr/>
        </p:nvCxnSpPr>
        <p:spPr>
          <a:xfrm>
            <a:off x="2272712" y="1600850"/>
            <a:ext cx="0" cy="41108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305937A-408D-EE4F-AFEC-9DE54D609494}"/>
              </a:ext>
            </a:extLst>
          </p:cNvPr>
          <p:cNvGrpSpPr/>
          <p:nvPr/>
        </p:nvGrpSpPr>
        <p:grpSpPr>
          <a:xfrm>
            <a:off x="6251990" y="1931984"/>
            <a:ext cx="4009289" cy="4431983"/>
            <a:chOff x="6251990" y="1931984"/>
            <a:chExt cx="4009289" cy="443198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A896D3-478C-4149-932B-8935D31CAEED}"/>
                </a:ext>
              </a:extLst>
            </p:cNvPr>
            <p:cNvSpPr txBox="1"/>
            <p:nvPr/>
          </p:nvSpPr>
          <p:spPr>
            <a:xfrm>
              <a:off x="6251990" y="1931984"/>
              <a:ext cx="4009289" cy="443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=[-1,0], c</a:t>
              </a:r>
              <a:r>
                <a:rPr lang="en-US" baseline="-25000" dirty="0"/>
                <a:t>2</a:t>
              </a:r>
              <a:r>
                <a:rPr lang="en-US" dirty="0"/>
                <a:t>=[1,1] </a:t>
              </a:r>
            </a:p>
            <a:p>
              <a:r>
                <a:rPr lang="en-US" dirty="0"/>
                <a:t>t = 1 :</a:t>
              </a:r>
              <a:br>
                <a:rPr lang="en-US" dirty="0"/>
              </a:b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1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1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2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2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3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3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2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= (1/2) * ([-1,0]+[0,0]) = [-0.5,0]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 = (1/1) * ([2,2]) = [2,1]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aseline="30000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graphicFrame>
          <p:nvGraphicFramePr>
            <p:cNvPr id="30" name="Content Placeholder 3">
              <a:extLst>
                <a:ext uri="{FF2B5EF4-FFF2-40B4-BE49-F238E27FC236}">
                  <a16:creationId xmlns:a16="http://schemas.microsoft.com/office/drawing/2014/main" id="{9B290199-69B4-064E-B3F3-EB842FF185A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001638" y="2310356"/>
            <a:ext cx="2065604" cy="109728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16401">
                    <a:extLst>
                      <a:ext uri="{9D8B030D-6E8A-4147-A177-3AD203B41FA5}">
                        <a16:colId xmlns:a16="http://schemas.microsoft.com/office/drawing/2014/main" val="4181748595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570075831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976526083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4024443007"/>
                      </a:ext>
                    </a:extLst>
                  </a:gridCol>
                </a:tblGrid>
                <a:tr h="341191">
                  <a:tc>
                    <a:txBody>
                      <a:bodyPr/>
                      <a:lstStyle/>
                      <a:p>
                        <a:pPr algn="ctr"/>
                        <a:endParaRPr lang="en-US" baseline="-250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i=1</a:t>
                        </a:r>
                        <a:endParaRPr lang="en-US" baseline="-250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i=2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i=3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910889423"/>
                    </a:ext>
                  </a:extLst>
                </a:tr>
                <a:tr h="341191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c</a:t>
                        </a:r>
                        <a:r>
                          <a:rPr lang="en-US" baseline="-25000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960426067"/>
                    </a:ext>
                  </a:extLst>
                </a:tr>
                <a:tr h="341191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c</a:t>
                        </a:r>
                        <a:r>
                          <a:rPr lang="en-US" baseline="-25000" dirty="0"/>
                          <a:t>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4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4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18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226148507"/>
                    </a:ext>
                  </a:extLst>
                </a:tr>
              </a:tbl>
            </a:graphicData>
          </a:graphic>
        </p:graphicFrame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D4B1EF-DF02-0F42-A6CA-D3CD8EA9B9E9}"/>
              </a:ext>
            </a:extLst>
          </p:cNvPr>
          <p:cNvCxnSpPr>
            <a:cxnSpLocks/>
          </p:cNvCxnSpPr>
          <p:nvPr/>
        </p:nvCxnSpPr>
        <p:spPr>
          <a:xfrm>
            <a:off x="6096000" y="1679003"/>
            <a:ext cx="0" cy="41108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28B5317-A9A6-0546-84CE-1D47F53A6502}"/>
              </a:ext>
            </a:extLst>
          </p:cNvPr>
          <p:cNvSpPr/>
          <p:nvPr/>
        </p:nvSpPr>
        <p:spPr>
          <a:xfrm>
            <a:off x="10105289" y="1797849"/>
            <a:ext cx="186212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t=2: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Stop!!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y</a:t>
            </a:r>
            <a:r>
              <a:rPr lang="en-US" sz="1600" baseline="-25000" dirty="0" err="1"/>
              <a:t>i</a:t>
            </a:r>
            <a:r>
              <a:rPr lang="en-US" sz="1600" dirty="0"/>
              <a:t> won’t change </a:t>
            </a:r>
            <a:br>
              <a:rPr lang="en-US" sz="1600" dirty="0"/>
            </a:br>
            <a:r>
              <a:rPr lang="en-US" sz="1600" dirty="0"/>
              <a:t>(verify!) </a:t>
            </a:r>
            <a:endParaRPr lang="en-US" sz="1600" dirty="0">
              <a:effectLst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20F9D6-0956-264E-95E1-891F90C6ACF6}"/>
              </a:ext>
            </a:extLst>
          </p:cNvPr>
          <p:cNvCxnSpPr>
            <a:cxnSpLocks/>
          </p:cNvCxnSpPr>
          <p:nvPr/>
        </p:nvCxnSpPr>
        <p:spPr>
          <a:xfrm>
            <a:off x="10043263" y="1727849"/>
            <a:ext cx="0" cy="41108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42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Agglomerative Clustering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1215" y="1721738"/>
            <a:ext cx="9723171" cy="497433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Agglomerative clustering: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First merge very similar instances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Incrementally build larger clusters out of smaller clusters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Algorithm: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Maintain a set of clusters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Initially, each instance in its own cluster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Repeat: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Pick the two </a:t>
            </a:r>
            <a:r>
              <a:rPr lang="en-US" sz="1800" dirty="0">
                <a:solidFill>
                  <a:srgbClr val="CC0000"/>
                </a:solidFill>
              </a:rPr>
              <a:t>closest </a:t>
            </a:r>
            <a:r>
              <a:rPr lang="en-US" sz="1800" dirty="0"/>
              <a:t>clusters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Merge them into a new cluster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Stop when there is only one cluster left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Produces not one clustering, but a family of clusters represented by a </a:t>
            </a:r>
            <a:r>
              <a:rPr lang="en-US" sz="2400" dirty="0">
                <a:solidFill>
                  <a:srgbClr val="CC0000"/>
                </a:solidFill>
              </a:rPr>
              <a:t>dendrogram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833074" y="5148639"/>
            <a:ext cx="457200" cy="439737"/>
            <a:chOff x="3984" y="3587"/>
            <a:chExt cx="288" cy="277"/>
          </a:xfrm>
        </p:grpSpPr>
        <p:sp>
          <p:nvSpPr>
            <p:cNvPr id="67655" name="Oval 5"/>
            <p:cNvSpPr>
              <a:spLocks noChangeAspect="1" noChangeArrowheads="1"/>
            </p:cNvSpPr>
            <p:nvPr/>
          </p:nvSpPr>
          <p:spPr bwMode="auto">
            <a:xfrm rot="4777107">
              <a:off x="4222" y="3814"/>
              <a:ext cx="47" cy="53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6" name="Oval 6"/>
            <p:cNvSpPr>
              <a:spLocks noChangeAspect="1" noChangeArrowheads="1"/>
            </p:cNvSpPr>
            <p:nvPr/>
          </p:nvSpPr>
          <p:spPr bwMode="auto">
            <a:xfrm rot="4777107">
              <a:off x="3987" y="3803"/>
              <a:ext cx="47" cy="53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7" name="Oval 7"/>
            <p:cNvSpPr>
              <a:spLocks noChangeArrowheads="1"/>
            </p:cNvSpPr>
            <p:nvPr/>
          </p:nvSpPr>
          <p:spPr bwMode="auto">
            <a:xfrm>
              <a:off x="4040" y="3587"/>
              <a:ext cx="215" cy="122"/>
            </a:xfrm>
            <a:prstGeom prst="ellips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8" name="Line 8"/>
            <p:cNvSpPr>
              <a:spLocks noChangeShapeType="1"/>
            </p:cNvSpPr>
            <p:nvPr/>
          </p:nvSpPr>
          <p:spPr bwMode="auto">
            <a:xfrm flipV="1">
              <a:off x="4032" y="3702"/>
              <a:ext cx="62" cy="92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59" name="Line 9"/>
            <p:cNvSpPr>
              <a:spLocks noChangeShapeType="1"/>
            </p:cNvSpPr>
            <p:nvPr/>
          </p:nvSpPr>
          <p:spPr bwMode="auto">
            <a:xfrm>
              <a:off x="4186" y="3717"/>
              <a:ext cx="62" cy="123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0766524" y="5169276"/>
            <a:ext cx="457200" cy="439738"/>
            <a:chOff x="4572" y="3600"/>
            <a:chExt cx="288" cy="277"/>
          </a:xfrm>
        </p:grpSpPr>
        <p:sp>
          <p:nvSpPr>
            <p:cNvPr id="67650" name="Oval 11"/>
            <p:cNvSpPr>
              <a:spLocks noChangeAspect="1" noChangeArrowheads="1"/>
            </p:cNvSpPr>
            <p:nvPr/>
          </p:nvSpPr>
          <p:spPr bwMode="auto">
            <a:xfrm rot="4777107">
              <a:off x="4810" y="3827"/>
              <a:ext cx="47" cy="53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1" name="Oval 12"/>
            <p:cNvSpPr>
              <a:spLocks noChangeAspect="1" noChangeArrowheads="1"/>
            </p:cNvSpPr>
            <p:nvPr/>
          </p:nvSpPr>
          <p:spPr bwMode="auto">
            <a:xfrm rot="4777107">
              <a:off x="4575" y="3816"/>
              <a:ext cx="47" cy="53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2" name="Oval 13"/>
            <p:cNvSpPr>
              <a:spLocks noChangeArrowheads="1"/>
            </p:cNvSpPr>
            <p:nvPr/>
          </p:nvSpPr>
          <p:spPr bwMode="auto">
            <a:xfrm>
              <a:off x="4628" y="3600"/>
              <a:ext cx="215" cy="122"/>
            </a:xfrm>
            <a:prstGeom prst="ellips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3" name="Line 14"/>
            <p:cNvSpPr>
              <a:spLocks noChangeShapeType="1"/>
            </p:cNvSpPr>
            <p:nvPr/>
          </p:nvSpPr>
          <p:spPr bwMode="auto">
            <a:xfrm flipV="1">
              <a:off x="4620" y="3715"/>
              <a:ext cx="62" cy="9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54" name="Line 15"/>
            <p:cNvSpPr>
              <a:spLocks noChangeShapeType="1"/>
            </p:cNvSpPr>
            <p:nvPr/>
          </p:nvSpPr>
          <p:spPr bwMode="auto">
            <a:xfrm>
              <a:off x="4774" y="3730"/>
              <a:ext cx="50" cy="9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1147524" y="4788276"/>
            <a:ext cx="541338" cy="760413"/>
            <a:chOff x="4812" y="3360"/>
            <a:chExt cx="341" cy="479"/>
          </a:xfrm>
        </p:grpSpPr>
        <p:sp>
          <p:nvSpPr>
            <p:cNvPr id="67646" name="Oval 17"/>
            <p:cNvSpPr>
              <a:spLocks noChangeAspect="1" noChangeArrowheads="1"/>
            </p:cNvSpPr>
            <p:nvPr/>
          </p:nvSpPr>
          <p:spPr bwMode="auto">
            <a:xfrm rot="4777107">
              <a:off x="5103" y="3789"/>
              <a:ext cx="47" cy="5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7" name="Oval 18"/>
            <p:cNvSpPr>
              <a:spLocks noChangeArrowheads="1"/>
            </p:cNvSpPr>
            <p:nvPr/>
          </p:nvSpPr>
          <p:spPr bwMode="auto">
            <a:xfrm>
              <a:off x="4812" y="3360"/>
              <a:ext cx="215" cy="122"/>
            </a:xfrm>
            <a:prstGeom prst="ellips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8" name="Line 19"/>
            <p:cNvSpPr>
              <a:spLocks noChangeShapeType="1"/>
            </p:cNvSpPr>
            <p:nvPr/>
          </p:nvSpPr>
          <p:spPr bwMode="auto">
            <a:xfrm flipV="1">
              <a:off x="4812" y="3504"/>
              <a:ext cx="62" cy="92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49" name="Line 20"/>
            <p:cNvSpPr>
              <a:spLocks noChangeShapeType="1"/>
            </p:cNvSpPr>
            <p:nvPr/>
          </p:nvSpPr>
          <p:spPr bwMode="auto">
            <a:xfrm>
              <a:off x="4956" y="3504"/>
              <a:ext cx="144" cy="28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7591" name="Group 21"/>
          <p:cNvGrpSpPr>
            <a:grpSpLocks/>
          </p:cNvGrpSpPr>
          <p:nvPr/>
        </p:nvGrpSpPr>
        <p:grpSpPr bwMode="auto">
          <a:xfrm>
            <a:off x="8962292" y="1799492"/>
            <a:ext cx="2935288" cy="2438400"/>
            <a:chOff x="3696" y="1104"/>
            <a:chExt cx="1849" cy="1536"/>
          </a:xfrm>
        </p:grpSpPr>
        <p:sp>
          <p:nvSpPr>
            <p:cNvPr id="67607" name="Oval 22"/>
            <p:cNvSpPr>
              <a:spLocks noChangeAspect="1" noChangeArrowheads="1"/>
            </p:cNvSpPr>
            <p:nvPr/>
          </p:nvSpPr>
          <p:spPr bwMode="auto">
            <a:xfrm>
              <a:off x="4177" y="1941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8" name="Oval 23"/>
            <p:cNvSpPr>
              <a:spLocks noChangeAspect="1" noChangeArrowheads="1"/>
            </p:cNvSpPr>
            <p:nvPr/>
          </p:nvSpPr>
          <p:spPr bwMode="auto">
            <a:xfrm>
              <a:off x="5345" y="1804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9" name="Oval 24"/>
            <p:cNvSpPr>
              <a:spLocks noChangeAspect="1" noChangeArrowheads="1"/>
            </p:cNvSpPr>
            <p:nvPr/>
          </p:nvSpPr>
          <p:spPr bwMode="auto">
            <a:xfrm>
              <a:off x="4363" y="1833"/>
              <a:ext cx="61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0" name="Oval 25"/>
            <p:cNvSpPr>
              <a:spLocks noChangeAspect="1" noChangeArrowheads="1"/>
            </p:cNvSpPr>
            <p:nvPr/>
          </p:nvSpPr>
          <p:spPr bwMode="auto">
            <a:xfrm>
              <a:off x="4560" y="2592"/>
              <a:ext cx="60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1" name="Oval 26"/>
            <p:cNvSpPr>
              <a:spLocks noChangeAspect="1" noChangeArrowheads="1"/>
            </p:cNvSpPr>
            <p:nvPr/>
          </p:nvSpPr>
          <p:spPr bwMode="auto">
            <a:xfrm>
              <a:off x="4608" y="1872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2" name="Oval 27"/>
            <p:cNvSpPr>
              <a:spLocks noChangeAspect="1" noChangeArrowheads="1"/>
            </p:cNvSpPr>
            <p:nvPr/>
          </p:nvSpPr>
          <p:spPr bwMode="auto">
            <a:xfrm>
              <a:off x="4552" y="1352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3" name="Oval 28"/>
            <p:cNvSpPr>
              <a:spLocks noChangeAspect="1" noChangeArrowheads="1"/>
            </p:cNvSpPr>
            <p:nvPr/>
          </p:nvSpPr>
          <p:spPr bwMode="auto">
            <a:xfrm>
              <a:off x="4033" y="1271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4" name="Oval 29"/>
            <p:cNvSpPr>
              <a:spLocks noChangeAspect="1" noChangeArrowheads="1"/>
            </p:cNvSpPr>
            <p:nvPr/>
          </p:nvSpPr>
          <p:spPr bwMode="auto">
            <a:xfrm>
              <a:off x="3792" y="2352"/>
              <a:ext cx="53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5" name="Oval 30"/>
            <p:cNvSpPr>
              <a:spLocks noChangeAspect="1" noChangeArrowheads="1"/>
            </p:cNvSpPr>
            <p:nvPr/>
          </p:nvSpPr>
          <p:spPr bwMode="auto">
            <a:xfrm>
              <a:off x="4944" y="2016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6" name="Oval 31"/>
            <p:cNvSpPr>
              <a:spLocks noChangeAspect="1" noChangeArrowheads="1"/>
            </p:cNvSpPr>
            <p:nvPr/>
          </p:nvSpPr>
          <p:spPr bwMode="auto">
            <a:xfrm>
              <a:off x="5136" y="1440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7" name="Oval 32"/>
            <p:cNvSpPr>
              <a:spLocks noChangeAspect="1" noChangeArrowheads="1"/>
            </p:cNvSpPr>
            <p:nvPr/>
          </p:nvSpPr>
          <p:spPr bwMode="auto">
            <a:xfrm rot="-1118274">
              <a:off x="5485" y="1572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8" name="Oval 33"/>
            <p:cNvSpPr>
              <a:spLocks noChangeAspect="1" noChangeArrowheads="1"/>
            </p:cNvSpPr>
            <p:nvPr/>
          </p:nvSpPr>
          <p:spPr bwMode="auto">
            <a:xfrm rot="-1118274">
              <a:off x="4752" y="2352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9" name="Oval 34"/>
            <p:cNvSpPr>
              <a:spLocks noChangeAspect="1" noChangeArrowheads="1"/>
            </p:cNvSpPr>
            <p:nvPr/>
          </p:nvSpPr>
          <p:spPr bwMode="auto">
            <a:xfrm rot="-1118274">
              <a:off x="4975" y="2306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0" name="Oval 35"/>
            <p:cNvSpPr>
              <a:spLocks noChangeAspect="1" noChangeArrowheads="1"/>
            </p:cNvSpPr>
            <p:nvPr/>
          </p:nvSpPr>
          <p:spPr bwMode="auto">
            <a:xfrm rot="-1118274">
              <a:off x="4005" y="2020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1" name="Oval 36"/>
            <p:cNvSpPr>
              <a:spLocks noChangeAspect="1" noChangeArrowheads="1"/>
            </p:cNvSpPr>
            <p:nvPr/>
          </p:nvSpPr>
          <p:spPr bwMode="auto">
            <a:xfrm rot="-1118274">
              <a:off x="4561" y="1356"/>
              <a:ext cx="53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2" name="Oval 37"/>
            <p:cNvSpPr>
              <a:spLocks noChangeAspect="1" noChangeArrowheads="1"/>
            </p:cNvSpPr>
            <p:nvPr/>
          </p:nvSpPr>
          <p:spPr bwMode="auto">
            <a:xfrm rot="-1118274">
              <a:off x="4800" y="1344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3" name="Oval 38"/>
            <p:cNvSpPr>
              <a:spLocks noChangeAspect="1" noChangeArrowheads="1"/>
            </p:cNvSpPr>
            <p:nvPr/>
          </p:nvSpPr>
          <p:spPr bwMode="auto">
            <a:xfrm rot="-1118274">
              <a:off x="4038" y="1417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4" name="Oval 39"/>
            <p:cNvSpPr>
              <a:spLocks noChangeAspect="1" noChangeArrowheads="1"/>
            </p:cNvSpPr>
            <p:nvPr/>
          </p:nvSpPr>
          <p:spPr bwMode="auto">
            <a:xfrm rot="-1118274">
              <a:off x="4254" y="2007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5" name="Oval 40"/>
            <p:cNvSpPr>
              <a:spLocks noChangeAspect="1" noChangeArrowheads="1"/>
            </p:cNvSpPr>
            <p:nvPr/>
          </p:nvSpPr>
          <p:spPr bwMode="auto">
            <a:xfrm rot="-1118274">
              <a:off x="5232" y="1904"/>
              <a:ext cx="52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6" name="Oval 41"/>
            <p:cNvSpPr>
              <a:spLocks noChangeAspect="1" noChangeArrowheads="1"/>
            </p:cNvSpPr>
            <p:nvPr/>
          </p:nvSpPr>
          <p:spPr bwMode="auto">
            <a:xfrm rot="-1118274">
              <a:off x="4935" y="1295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7" name="Oval 42"/>
            <p:cNvSpPr>
              <a:spLocks noChangeAspect="1" noChangeArrowheads="1"/>
            </p:cNvSpPr>
            <p:nvPr/>
          </p:nvSpPr>
          <p:spPr bwMode="auto">
            <a:xfrm rot="5895381">
              <a:off x="3699" y="1293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8" name="Oval 43"/>
            <p:cNvSpPr>
              <a:spLocks noChangeAspect="1" noChangeArrowheads="1"/>
            </p:cNvSpPr>
            <p:nvPr/>
          </p:nvSpPr>
          <p:spPr bwMode="auto">
            <a:xfrm rot="5895381">
              <a:off x="4419" y="2061"/>
              <a:ext cx="55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9" name="Oval 44"/>
            <p:cNvSpPr>
              <a:spLocks noChangeAspect="1" noChangeArrowheads="1"/>
            </p:cNvSpPr>
            <p:nvPr/>
          </p:nvSpPr>
          <p:spPr bwMode="auto">
            <a:xfrm rot="5895381">
              <a:off x="4046" y="1873"/>
              <a:ext cx="47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0" name="Oval 45"/>
            <p:cNvSpPr>
              <a:spLocks noChangeAspect="1" noChangeArrowheads="1"/>
            </p:cNvSpPr>
            <p:nvPr/>
          </p:nvSpPr>
          <p:spPr bwMode="auto">
            <a:xfrm rot="5895381">
              <a:off x="4467" y="1389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1" name="Oval 46"/>
            <p:cNvSpPr>
              <a:spLocks noChangeAspect="1" noChangeArrowheads="1"/>
            </p:cNvSpPr>
            <p:nvPr/>
          </p:nvSpPr>
          <p:spPr bwMode="auto">
            <a:xfrm rot="5895381">
              <a:off x="5064" y="2064"/>
              <a:ext cx="55" cy="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2" name="Oval 47"/>
            <p:cNvSpPr>
              <a:spLocks noChangeAspect="1" noChangeArrowheads="1"/>
            </p:cNvSpPr>
            <p:nvPr/>
          </p:nvSpPr>
          <p:spPr bwMode="auto">
            <a:xfrm rot="5895381">
              <a:off x="5244" y="1646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3" name="Oval 48"/>
            <p:cNvSpPr>
              <a:spLocks noChangeAspect="1" noChangeArrowheads="1"/>
            </p:cNvSpPr>
            <p:nvPr/>
          </p:nvSpPr>
          <p:spPr bwMode="auto">
            <a:xfrm rot="5895381">
              <a:off x="3830" y="1097"/>
              <a:ext cx="47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4" name="Oval 49"/>
            <p:cNvSpPr>
              <a:spLocks noChangeAspect="1" noChangeArrowheads="1"/>
            </p:cNvSpPr>
            <p:nvPr/>
          </p:nvSpPr>
          <p:spPr bwMode="auto">
            <a:xfrm rot="5895381">
              <a:off x="4917" y="1353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5" name="Oval 50"/>
            <p:cNvSpPr>
              <a:spLocks noChangeAspect="1" noChangeArrowheads="1"/>
            </p:cNvSpPr>
            <p:nvPr/>
          </p:nvSpPr>
          <p:spPr bwMode="auto">
            <a:xfrm rot="5895381">
              <a:off x="4847" y="2401"/>
              <a:ext cx="55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6" name="Oval 51"/>
            <p:cNvSpPr>
              <a:spLocks noChangeAspect="1" noChangeArrowheads="1"/>
            </p:cNvSpPr>
            <p:nvPr/>
          </p:nvSpPr>
          <p:spPr bwMode="auto">
            <a:xfrm rot="4777107">
              <a:off x="4734" y="2589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7" name="Oval 52"/>
            <p:cNvSpPr>
              <a:spLocks noChangeAspect="1" noChangeArrowheads="1"/>
            </p:cNvSpPr>
            <p:nvPr/>
          </p:nvSpPr>
          <p:spPr bwMode="auto">
            <a:xfrm rot="4777107">
              <a:off x="3787" y="1842"/>
              <a:ext cx="55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8" name="Oval 53"/>
            <p:cNvSpPr>
              <a:spLocks noChangeAspect="1" noChangeArrowheads="1"/>
            </p:cNvSpPr>
            <p:nvPr/>
          </p:nvSpPr>
          <p:spPr bwMode="auto">
            <a:xfrm rot="4777107">
              <a:off x="4085" y="2223"/>
              <a:ext cx="55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9" name="Oval 54"/>
            <p:cNvSpPr>
              <a:spLocks noChangeAspect="1" noChangeArrowheads="1"/>
            </p:cNvSpPr>
            <p:nvPr/>
          </p:nvSpPr>
          <p:spPr bwMode="auto">
            <a:xfrm rot="4777107">
              <a:off x="3843" y="1245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0" name="Oval 55"/>
            <p:cNvSpPr>
              <a:spLocks noChangeAspect="1" noChangeArrowheads="1"/>
            </p:cNvSpPr>
            <p:nvPr/>
          </p:nvSpPr>
          <p:spPr bwMode="auto">
            <a:xfrm rot="4777107">
              <a:off x="5142" y="2154"/>
              <a:ext cx="48" cy="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1" name="Oval 56"/>
            <p:cNvSpPr>
              <a:spLocks noChangeAspect="1" noChangeArrowheads="1"/>
            </p:cNvSpPr>
            <p:nvPr/>
          </p:nvSpPr>
          <p:spPr bwMode="auto">
            <a:xfrm rot="4777107">
              <a:off x="5055" y="1634"/>
              <a:ext cx="47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2" name="Oval 57"/>
            <p:cNvSpPr>
              <a:spLocks noChangeAspect="1" noChangeArrowheads="1"/>
            </p:cNvSpPr>
            <p:nvPr/>
          </p:nvSpPr>
          <p:spPr bwMode="auto">
            <a:xfrm rot="4777107">
              <a:off x="4638" y="1445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3" name="Oval 58"/>
            <p:cNvSpPr>
              <a:spLocks noChangeAspect="1" noChangeArrowheads="1"/>
            </p:cNvSpPr>
            <p:nvPr/>
          </p:nvSpPr>
          <p:spPr bwMode="auto">
            <a:xfrm rot="4777107">
              <a:off x="4464" y="1845"/>
              <a:ext cx="55" cy="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4" name="Oval 59"/>
            <p:cNvSpPr>
              <a:spLocks noChangeAspect="1" noChangeArrowheads="1"/>
            </p:cNvSpPr>
            <p:nvPr/>
          </p:nvSpPr>
          <p:spPr bwMode="auto">
            <a:xfrm rot="4777107">
              <a:off x="4955" y="2422"/>
              <a:ext cx="47" cy="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5" name="Line 60"/>
            <p:cNvSpPr>
              <a:spLocks noChangeShapeType="1"/>
            </p:cNvSpPr>
            <p:nvPr/>
          </p:nvSpPr>
          <p:spPr bwMode="auto">
            <a:xfrm>
              <a:off x="4387" y="1859"/>
              <a:ext cx="29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10841892" y="2032855"/>
            <a:ext cx="193675" cy="358775"/>
            <a:chOff x="4880" y="1251"/>
            <a:chExt cx="122" cy="226"/>
          </a:xfrm>
        </p:grpSpPr>
        <p:sp>
          <p:nvSpPr>
            <p:cNvPr id="67603" name="Oval 62"/>
            <p:cNvSpPr>
              <a:spLocks noChangeAspect="1" noChangeArrowheads="1"/>
            </p:cNvSpPr>
            <p:nvPr/>
          </p:nvSpPr>
          <p:spPr bwMode="auto">
            <a:xfrm rot="-1118274">
              <a:off x="4935" y="1295"/>
              <a:ext cx="61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4" name="Oval 63"/>
            <p:cNvSpPr>
              <a:spLocks noChangeAspect="1" noChangeArrowheads="1"/>
            </p:cNvSpPr>
            <p:nvPr/>
          </p:nvSpPr>
          <p:spPr bwMode="auto">
            <a:xfrm rot="5895381">
              <a:off x="4917" y="1353"/>
              <a:ext cx="47" cy="53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5" name="Oval 64"/>
            <p:cNvSpPr>
              <a:spLocks noChangeArrowheads="1"/>
            </p:cNvSpPr>
            <p:nvPr/>
          </p:nvSpPr>
          <p:spPr bwMode="auto">
            <a:xfrm rot="-3656724">
              <a:off x="4828" y="1303"/>
              <a:ext cx="226" cy="122"/>
            </a:xfrm>
            <a:prstGeom prst="ellips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6" name="Line 65"/>
            <p:cNvSpPr>
              <a:spLocks noChangeShapeType="1"/>
            </p:cNvSpPr>
            <p:nvPr/>
          </p:nvSpPr>
          <p:spPr bwMode="auto">
            <a:xfrm flipV="1">
              <a:off x="4940" y="1344"/>
              <a:ext cx="19" cy="3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9971942" y="2926617"/>
            <a:ext cx="358775" cy="193675"/>
            <a:chOff x="4332" y="1814"/>
            <a:chExt cx="226" cy="122"/>
          </a:xfrm>
        </p:grpSpPr>
        <p:sp>
          <p:nvSpPr>
            <p:cNvPr id="67599" name="Oval 67"/>
            <p:cNvSpPr>
              <a:spLocks noChangeAspect="1" noChangeArrowheads="1"/>
            </p:cNvSpPr>
            <p:nvPr/>
          </p:nvSpPr>
          <p:spPr bwMode="auto">
            <a:xfrm>
              <a:off x="4363" y="1833"/>
              <a:ext cx="61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0" name="Oval 68"/>
            <p:cNvSpPr>
              <a:spLocks noChangeAspect="1" noChangeArrowheads="1"/>
            </p:cNvSpPr>
            <p:nvPr/>
          </p:nvSpPr>
          <p:spPr bwMode="auto">
            <a:xfrm rot="4777107">
              <a:off x="4464" y="1845"/>
              <a:ext cx="55" cy="6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1" name="Oval 69"/>
            <p:cNvSpPr>
              <a:spLocks noChangeArrowheads="1"/>
            </p:cNvSpPr>
            <p:nvPr/>
          </p:nvSpPr>
          <p:spPr bwMode="auto">
            <a:xfrm rot="499056">
              <a:off x="4332" y="1814"/>
              <a:ext cx="226" cy="122"/>
            </a:xfrm>
            <a:prstGeom prst="ellips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2" name="Line 70"/>
            <p:cNvSpPr>
              <a:spLocks noChangeShapeType="1"/>
            </p:cNvSpPr>
            <p:nvPr/>
          </p:nvSpPr>
          <p:spPr bwMode="auto">
            <a:xfrm>
              <a:off x="4387" y="1859"/>
              <a:ext cx="29" cy="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1"/>
          <p:cNvGrpSpPr>
            <a:grpSpLocks/>
          </p:cNvGrpSpPr>
          <p:nvPr/>
        </p:nvGrpSpPr>
        <p:grpSpPr bwMode="auto">
          <a:xfrm>
            <a:off x="10665680" y="1937605"/>
            <a:ext cx="536575" cy="522287"/>
            <a:chOff x="4769" y="1191"/>
            <a:chExt cx="338" cy="329"/>
          </a:xfrm>
        </p:grpSpPr>
        <p:sp>
          <p:nvSpPr>
            <p:cNvPr id="67596" name="Oval 72"/>
            <p:cNvSpPr>
              <a:spLocks noChangeAspect="1" noChangeArrowheads="1"/>
            </p:cNvSpPr>
            <p:nvPr/>
          </p:nvSpPr>
          <p:spPr bwMode="auto">
            <a:xfrm rot="-1118274">
              <a:off x="4800" y="1344"/>
              <a:ext cx="61" cy="4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7" name="Oval 73"/>
            <p:cNvSpPr>
              <a:spLocks noChangeArrowheads="1"/>
            </p:cNvSpPr>
            <p:nvPr/>
          </p:nvSpPr>
          <p:spPr bwMode="auto">
            <a:xfrm rot="499056">
              <a:off x="4769" y="1191"/>
              <a:ext cx="338" cy="329"/>
            </a:xfrm>
            <a:prstGeom prst="ellips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8" name="Line 74"/>
            <p:cNvSpPr>
              <a:spLocks noChangeShapeType="1"/>
            </p:cNvSpPr>
            <p:nvPr/>
          </p:nvSpPr>
          <p:spPr bwMode="auto">
            <a:xfrm>
              <a:off x="4836" y="1364"/>
              <a:ext cx="108" cy="23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016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Agglomerative Clustering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How should we define “closest” for clusters with multiple elements?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Many options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rgbClr val="008000"/>
                </a:solidFill>
              </a:rPr>
              <a:t>Closest pair</a:t>
            </a:r>
            <a:r>
              <a:rPr lang="en-US" sz="2000" dirty="0"/>
              <a:t> (single-link clustering)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rgbClr val="CC0000"/>
                </a:solidFill>
              </a:rPr>
              <a:t>Farthest pair</a:t>
            </a:r>
            <a:r>
              <a:rPr lang="en-US" sz="2000" dirty="0"/>
              <a:t> (complete-link clustering)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Average of all pairs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Ward’s method (min variance, like k-means)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Different choices create different clustering behaviors</a:t>
            </a:r>
          </a:p>
        </p:txBody>
      </p:sp>
      <p:sp>
        <p:nvSpPr>
          <p:cNvPr id="68612" name="Oval 4"/>
          <p:cNvSpPr>
            <a:spLocks noChangeArrowheads="1"/>
          </p:cNvSpPr>
          <p:nvPr/>
        </p:nvSpPr>
        <p:spPr bwMode="auto">
          <a:xfrm>
            <a:off x="9906000" y="16002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Oval 5"/>
          <p:cNvSpPr>
            <a:spLocks noChangeArrowheads="1"/>
          </p:cNvSpPr>
          <p:nvPr/>
        </p:nvSpPr>
        <p:spPr bwMode="auto">
          <a:xfrm>
            <a:off x="8153400" y="16002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Oval 6"/>
          <p:cNvSpPr>
            <a:spLocks noChangeArrowheads="1"/>
          </p:cNvSpPr>
          <p:nvPr/>
        </p:nvSpPr>
        <p:spPr bwMode="auto">
          <a:xfrm>
            <a:off x="8610600" y="1981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Oval 7"/>
          <p:cNvSpPr>
            <a:spLocks noChangeArrowheads="1"/>
          </p:cNvSpPr>
          <p:nvPr/>
        </p:nvSpPr>
        <p:spPr bwMode="auto">
          <a:xfrm>
            <a:off x="8534400" y="2514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Oval 8"/>
          <p:cNvSpPr>
            <a:spLocks noChangeArrowheads="1"/>
          </p:cNvSpPr>
          <p:nvPr/>
        </p:nvSpPr>
        <p:spPr bwMode="auto">
          <a:xfrm>
            <a:off x="10134600" y="220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Oval 9"/>
          <p:cNvSpPr>
            <a:spLocks noChangeArrowheads="1"/>
          </p:cNvSpPr>
          <p:nvPr/>
        </p:nvSpPr>
        <p:spPr bwMode="auto">
          <a:xfrm>
            <a:off x="10591800" y="2514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Oval 10"/>
          <p:cNvSpPr>
            <a:spLocks noChangeArrowheads="1"/>
          </p:cNvSpPr>
          <p:nvPr/>
        </p:nvSpPr>
        <p:spPr bwMode="auto">
          <a:xfrm>
            <a:off x="10744200" y="1828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Oval 11"/>
          <p:cNvSpPr>
            <a:spLocks noChangeArrowheads="1"/>
          </p:cNvSpPr>
          <p:nvPr/>
        </p:nvSpPr>
        <p:spPr bwMode="auto">
          <a:xfrm>
            <a:off x="9067800" y="1981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8620" name="AutoShape 12"/>
          <p:cNvCxnSpPr>
            <a:cxnSpLocks noChangeShapeType="1"/>
            <a:stCxn id="68619" idx="6"/>
            <a:endCxn id="68616" idx="2"/>
          </p:cNvCxnSpPr>
          <p:nvPr/>
        </p:nvCxnSpPr>
        <p:spPr bwMode="auto">
          <a:xfrm>
            <a:off x="9220200" y="2057400"/>
            <a:ext cx="914400" cy="228600"/>
          </a:xfrm>
          <a:prstGeom prst="straightConnector1">
            <a:avLst/>
          </a:prstGeom>
          <a:noFill/>
          <a:ln w="635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68621" name="AutoShape 13"/>
          <p:cNvCxnSpPr>
            <a:cxnSpLocks noChangeShapeType="1"/>
            <a:stCxn id="68615" idx="6"/>
            <a:endCxn id="68618" idx="2"/>
          </p:cNvCxnSpPr>
          <p:nvPr/>
        </p:nvCxnSpPr>
        <p:spPr bwMode="auto">
          <a:xfrm flipV="1">
            <a:off x="8686800" y="1905000"/>
            <a:ext cx="2057400" cy="685800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/>
          </a:ln>
        </p:spPr>
      </p:cxnSp>
      <p:sp>
        <p:nvSpPr>
          <p:cNvPr id="68622" name="Oval 14"/>
          <p:cNvSpPr>
            <a:spLocks noChangeArrowheads="1"/>
          </p:cNvSpPr>
          <p:nvPr/>
        </p:nvSpPr>
        <p:spPr bwMode="auto">
          <a:xfrm>
            <a:off x="9906000" y="32766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3" name="Oval 15"/>
          <p:cNvSpPr>
            <a:spLocks noChangeArrowheads="1"/>
          </p:cNvSpPr>
          <p:nvPr/>
        </p:nvSpPr>
        <p:spPr bwMode="auto">
          <a:xfrm>
            <a:off x="8153400" y="32766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4" name="Oval 16"/>
          <p:cNvSpPr>
            <a:spLocks noChangeArrowheads="1"/>
          </p:cNvSpPr>
          <p:nvPr/>
        </p:nvSpPr>
        <p:spPr bwMode="auto">
          <a:xfrm>
            <a:off x="8610600" y="3657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5" name="Oval 17"/>
          <p:cNvSpPr>
            <a:spLocks noChangeArrowheads="1"/>
          </p:cNvSpPr>
          <p:nvPr/>
        </p:nvSpPr>
        <p:spPr bwMode="auto">
          <a:xfrm>
            <a:off x="8534400" y="4191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6" name="Oval 18"/>
          <p:cNvSpPr>
            <a:spLocks noChangeArrowheads="1"/>
          </p:cNvSpPr>
          <p:nvPr/>
        </p:nvSpPr>
        <p:spPr bwMode="auto">
          <a:xfrm>
            <a:off x="10134600" y="3886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7" name="Oval 19"/>
          <p:cNvSpPr>
            <a:spLocks noChangeArrowheads="1"/>
          </p:cNvSpPr>
          <p:nvPr/>
        </p:nvSpPr>
        <p:spPr bwMode="auto">
          <a:xfrm>
            <a:off x="10591800" y="4191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8" name="Oval 20"/>
          <p:cNvSpPr>
            <a:spLocks noChangeArrowheads="1"/>
          </p:cNvSpPr>
          <p:nvPr/>
        </p:nvSpPr>
        <p:spPr bwMode="auto">
          <a:xfrm>
            <a:off x="10744200" y="3505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9" name="Oval 21"/>
          <p:cNvSpPr>
            <a:spLocks noChangeArrowheads="1"/>
          </p:cNvSpPr>
          <p:nvPr/>
        </p:nvSpPr>
        <p:spPr bwMode="auto">
          <a:xfrm>
            <a:off x="9067800" y="3657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8630" name="AutoShape 22"/>
          <p:cNvCxnSpPr>
            <a:cxnSpLocks noChangeShapeType="1"/>
            <a:stCxn id="68629" idx="6"/>
            <a:endCxn id="68626" idx="2"/>
          </p:cNvCxnSpPr>
          <p:nvPr/>
        </p:nvCxnSpPr>
        <p:spPr bwMode="auto">
          <a:xfrm>
            <a:off x="9220200" y="3733800"/>
            <a:ext cx="9144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1" name="AutoShape 23"/>
          <p:cNvCxnSpPr>
            <a:cxnSpLocks noChangeShapeType="1"/>
            <a:stCxn id="68625" idx="6"/>
            <a:endCxn id="68628" idx="2"/>
          </p:cNvCxnSpPr>
          <p:nvPr/>
        </p:nvCxnSpPr>
        <p:spPr bwMode="auto">
          <a:xfrm flipV="1">
            <a:off x="8686800" y="3581400"/>
            <a:ext cx="20574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2" name="AutoShape 24"/>
          <p:cNvCxnSpPr>
            <a:cxnSpLocks noChangeShapeType="1"/>
            <a:stCxn id="68624" idx="6"/>
            <a:endCxn id="68627" idx="2"/>
          </p:cNvCxnSpPr>
          <p:nvPr/>
        </p:nvCxnSpPr>
        <p:spPr bwMode="auto">
          <a:xfrm>
            <a:off x="8763000" y="3733800"/>
            <a:ext cx="18288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3" name="AutoShape 25"/>
          <p:cNvCxnSpPr>
            <a:cxnSpLocks noChangeShapeType="1"/>
            <a:stCxn id="68629" idx="6"/>
            <a:endCxn id="68628" idx="2"/>
          </p:cNvCxnSpPr>
          <p:nvPr/>
        </p:nvCxnSpPr>
        <p:spPr bwMode="auto">
          <a:xfrm flipV="1">
            <a:off x="9220200" y="3581400"/>
            <a:ext cx="15240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4" name="AutoShape 26"/>
          <p:cNvCxnSpPr>
            <a:cxnSpLocks noChangeShapeType="1"/>
            <a:stCxn id="68624" idx="6"/>
            <a:endCxn id="68626" idx="2"/>
          </p:cNvCxnSpPr>
          <p:nvPr/>
        </p:nvCxnSpPr>
        <p:spPr bwMode="auto">
          <a:xfrm>
            <a:off x="8763000" y="3733800"/>
            <a:ext cx="1371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5" name="AutoShape 27"/>
          <p:cNvCxnSpPr>
            <a:cxnSpLocks noChangeShapeType="1"/>
            <a:stCxn id="68625" idx="6"/>
            <a:endCxn id="68627" idx="2"/>
          </p:cNvCxnSpPr>
          <p:nvPr/>
        </p:nvCxnSpPr>
        <p:spPr bwMode="auto">
          <a:xfrm>
            <a:off x="8686800" y="4267200"/>
            <a:ext cx="1905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6" name="AutoShape 28"/>
          <p:cNvCxnSpPr>
            <a:cxnSpLocks noChangeShapeType="1"/>
            <a:stCxn id="68629" idx="6"/>
            <a:endCxn id="68627" idx="2"/>
          </p:cNvCxnSpPr>
          <p:nvPr/>
        </p:nvCxnSpPr>
        <p:spPr bwMode="auto">
          <a:xfrm>
            <a:off x="9220200" y="3733800"/>
            <a:ext cx="1371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7" name="AutoShape 29"/>
          <p:cNvCxnSpPr>
            <a:cxnSpLocks noChangeShapeType="1"/>
            <a:stCxn id="68624" idx="6"/>
            <a:endCxn id="68628" idx="2"/>
          </p:cNvCxnSpPr>
          <p:nvPr/>
        </p:nvCxnSpPr>
        <p:spPr bwMode="auto">
          <a:xfrm flipV="1">
            <a:off x="8763000" y="3581400"/>
            <a:ext cx="1981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8" name="AutoShape 30"/>
          <p:cNvCxnSpPr>
            <a:cxnSpLocks noChangeShapeType="1"/>
            <a:stCxn id="68625" idx="6"/>
            <a:endCxn id="68626" idx="2"/>
          </p:cNvCxnSpPr>
          <p:nvPr/>
        </p:nvCxnSpPr>
        <p:spPr bwMode="auto">
          <a:xfrm flipV="1">
            <a:off x="8686800" y="3962400"/>
            <a:ext cx="14478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8639" name="Oval 31"/>
          <p:cNvSpPr>
            <a:spLocks noChangeArrowheads="1"/>
          </p:cNvSpPr>
          <p:nvPr/>
        </p:nvSpPr>
        <p:spPr bwMode="auto">
          <a:xfrm>
            <a:off x="9906000" y="50292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0" name="Oval 32"/>
          <p:cNvSpPr>
            <a:spLocks noChangeArrowheads="1"/>
          </p:cNvSpPr>
          <p:nvPr/>
        </p:nvSpPr>
        <p:spPr bwMode="auto">
          <a:xfrm>
            <a:off x="8153400" y="50292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1" name="Oval 33"/>
          <p:cNvSpPr>
            <a:spLocks noChangeArrowheads="1"/>
          </p:cNvSpPr>
          <p:nvPr/>
        </p:nvSpPr>
        <p:spPr bwMode="auto">
          <a:xfrm>
            <a:off x="8610600" y="541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2" name="Oval 34"/>
          <p:cNvSpPr>
            <a:spLocks noChangeArrowheads="1"/>
          </p:cNvSpPr>
          <p:nvPr/>
        </p:nvSpPr>
        <p:spPr bwMode="auto">
          <a:xfrm>
            <a:off x="8534400" y="5943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3" name="Oval 35"/>
          <p:cNvSpPr>
            <a:spLocks noChangeArrowheads="1"/>
          </p:cNvSpPr>
          <p:nvPr/>
        </p:nvSpPr>
        <p:spPr bwMode="auto">
          <a:xfrm>
            <a:off x="10134600" y="5638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4" name="Oval 36"/>
          <p:cNvSpPr>
            <a:spLocks noChangeArrowheads="1"/>
          </p:cNvSpPr>
          <p:nvPr/>
        </p:nvSpPr>
        <p:spPr bwMode="auto">
          <a:xfrm>
            <a:off x="10591800" y="5943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5" name="Oval 37"/>
          <p:cNvSpPr>
            <a:spLocks noChangeArrowheads="1"/>
          </p:cNvSpPr>
          <p:nvPr/>
        </p:nvSpPr>
        <p:spPr bwMode="auto">
          <a:xfrm>
            <a:off x="10744200" y="5257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6" name="Oval 38"/>
          <p:cNvSpPr>
            <a:spLocks noChangeArrowheads="1"/>
          </p:cNvSpPr>
          <p:nvPr/>
        </p:nvSpPr>
        <p:spPr bwMode="auto">
          <a:xfrm>
            <a:off x="9067800" y="541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7" name="Rectangle 39"/>
          <p:cNvSpPr>
            <a:spLocks noChangeArrowheads="1"/>
          </p:cNvSpPr>
          <p:nvPr/>
        </p:nvSpPr>
        <p:spPr bwMode="auto">
          <a:xfrm>
            <a:off x="8763000" y="5638800"/>
            <a:ext cx="228600" cy="228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8" name="Rectangle 40"/>
          <p:cNvSpPr>
            <a:spLocks noChangeArrowheads="1"/>
          </p:cNvSpPr>
          <p:nvPr/>
        </p:nvSpPr>
        <p:spPr bwMode="auto">
          <a:xfrm>
            <a:off x="10439400" y="5562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9" name="Rectangle 41"/>
          <p:cNvSpPr>
            <a:spLocks noChangeArrowheads="1"/>
          </p:cNvSpPr>
          <p:nvPr/>
        </p:nvSpPr>
        <p:spPr bwMode="auto">
          <a:xfrm>
            <a:off x="9601200" y="5638800"/>
            <a:ext cx="228600" cy="228600"/>
          </a:xfrm>
          <a:prstGeom prst="rect">
            <a:avLst/>
          </a:prstGeom>
          <a:solidFill>
            <a:srgbClr val="CC00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17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44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2732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744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2396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95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B5F6-EF71-094D-82CA-C283FB73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7"/>
            <a:ext cx="11724640" cy="1644100"/>
          </a:xfrm>
        </p:spPr>
        <p:txBody>
          <a:bodyPr/>
          <a:lstStyle/>
          <a:p>
            <a:r>
              <a:rPr lang="en-US" dirty="0"/>
              <a:t>First attempt: maximum likelihood estimates</a:t>
            </a:r>
          </a:p>
          <a:p>
            <a:pPr lvl="1"/>
            <a:r>
              <a:rPr lang="en-US" dirty="0"/>
              <a:t>simply use the frequencies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ADAB4-9006-D446-BD3B-0DD2902A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5" y="2771141"/>
            <a:ext cx="3364955" cy="2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7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1930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177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1385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864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86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69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5B59FF55-22BD-492B-AE85-BB8BDBE6F693}"/>
              </a:ext>
            </a:extLst>
          </p:cNvPr>
          <p:cNvSpPr/>
          <p:nvPr/>
        </p:nvSpPr>
        <p:spPr>
          <a:xfrm>
            <a:off x="7000154" y="4555421"/>
            <a:ext cx="1412751" cy="8631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97EE2DA1-67F9-4BBE-BFB7-32727420C1F1}"/>
              </a:ext>
            </a:extLst>
          </p:cNvPr>
          <p:cNvSpPr/>
          <p:nvPr/>
        </p:nvSpPr>
        <p:spPr>
          <a:xfrm>
            <a:off x="8404411" y="4569083"/>
            <a:ext cx="459071" cy="8631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FDA4101-574C-49E1-9065-0222FC02E696}"/>
              </a:ext>
            </a:extLst>
          </p:cNvPr>
          <p:cNvSpPr/>
          <p:nvPr/>
        </p:nvSpPr>
        <p:spPr>
          <a:xfrm>
            <a:off x="8853225" y="4569083"/>
            <a:ext cx="130908" cy="8631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8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4"/>
            <a:ext cx="5033631" cy="2610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6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4"/>
            <a:ext cx="5033631" cy="2185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29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</p:spTree>
    <p:extLst>
      <p:ext uri="{BB962C8B-B14F-4D97-AF65-F5344CB8AC3E}">
        <p14:creationId xmlns:p14="http://schemas.microsoft.com/office/powerpoint/2010/main" val="237040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A24CD8-E071-41D7-B4B1-E6F7B2360380}"/>
              </a:ext>
            </a:extLst>
          </p:cNvPr>
          <p:cNvCxnSpPr/>
          <p:nvPr/>
        </p:nvCxnSpPr>
        <p:spPr>
          <a:xfrm>
            <a:off x="218661" y="3082628"/>
            <a:ext cx="5257800" cy="63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CE998D9-B63E-4146-809D-24B815117F39}"/>
              </a:ext>
            </a:extLst>
          </p:cNvPr>
          <p:cNvCxnSpPr/>
          <p:nvPr/>
        </p:nvCxnSpPr>
        <p:spPr>
          <a:xfrm>
            <a:off x="181632" y="4357863"/>
            <a:ext cx="5257800" cy="63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7E91505-4772-4597-8E09-C143417F4504}"/>
              </a:ext>
            </a:extLst>
          </p:cNvPr>
          <p:cNvCxnSpPr/>
          <p:nvPr/>
        </p:nvCxnSpPr>
        <p:spPr>
          <a:xfrm>
            <a:off x="6586441" y="3097301"/>
            <a:ext cx="5257800" cy="63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2567270-B00D-4BC0-9EF2-45EDFA5768FF}"/>
              </a:ext>
            </a:extLst>
          </p:cNvPr>
          <p:cNvCxnSpPr/>
          <p:nvPr/>
        </p:nvCxnSpPr>
        <p:spPr>
          <a:xfrm>
            <a:off x="6586441" y="4397612"/>
            <a:ext cx="5257800" cy="63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926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2D66-62E2-4440-8F0E-2B678302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pc="5" dirty="0">
                <a:ea typeface="Calibri"/>
              </a:rPr>
              <a:t>(One) bad case for “</a:t>
            </a:r>
            <a:r>
              <a:rPr lang="en-US" altLang="zh-CN" dirty="0">
                <a:ea typeface="Calibri"/>
              </a:rPr>
              <a:t>hard  </a:t>
            </a:r>
            <a:r>
              <a:rPr lang="en-US" altLang="zh-CN" spc="5" dirty="0">
                <a:ea typeface="Calibri"/>
              </a:rPr>
              <a:t>ass</a:t>
            </a:r>
            <a:r>
              <a:rPr lang="en-US" altLang="zh-CN" dirty="0">
                <a:ea typeface="Calibri"/>
              </a:rPr>
              <a:t>ignments”?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4041-5075-E448-B570-003856845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may overlap </a:t>
            </a:r>
          </a:p>
          <a:p>
            <a:r>
              <a:rPr lang="en-US" dirty="0"/>
              <a:t>Some clusters may  be “wider” than others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786E2-20CD-0A43-BD47-E6A391B8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900" y="1500554"/>
            <a:ext cx="1902801" cy="34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080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2D66-62E2-4440-8F0E-2B678302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pc="5" dirty="0">
                <a:ea typeface="Calibri"/>
              </a:rPr>
              <a:t>(One) bad case for “</a:t>
            </a:r>
            <a:r>
              <a:rPr lang="en-US" altLang="zh-CN" dirty="0">
                <a:ea typeface="Calibri"/>
              </a:rPr>
              <a:t>hard  </a:t>
            </a:r>
            <a:r>
              <a:rPr lang="en-US" altLang="zh-CN" spc="5" dirty="0">
                <a:ea typeface="Calibri"/>
              </a:rPr>
              <a:t>ass</a:t>
            </a:r>
            <a:r>
              <a:rPr lang="en-US" altLang="zh-CN" dirty="0">
                <a:ea typeface="Calibri"/>
              </a:rPr>
              <a:t>ignments”?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4041-5075-E448-B570-003856845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may overlap </a:t>
            </a:r>
          </a:p>
          <a:p>
            <a:r>
              <a:rPr lang="en-US" dirty="0"/>
              <a:t>Some clusters may  be “wider” than others</a:t>
            </a:r>
          </a:p>
          <a:p>
            <a:r>
              <a:rPr lang="en-US" i="1" dirty="0">
                <a:solidFill>
                  <a:srgbClr val="C00000"/>
                </a:solidFill>
              </a:rPr>
              <a:t>Distances can be deceiving!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786E2-20CD-0A43-BD47-E6A391B8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900" y="1500554"/>
            <a:ext cx="1902801" cy="34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1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Smoothing: Naïve Bayes Parameter Estimation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8E0FBC-D32E-A64E-A1DD-B2BEBE8D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0B23E-D399-2F49-A3A8-D78A487A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722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6207873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931C0-EF80-D44D-974B-6F6F7889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3" y="416681"/>
            <a:ext cx="8515530" cy="62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88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83C048-DFBD-AD4A-AA3F-2EB6B7BD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8" y="545947"/>
            <a:ext cx="8489043" cy="59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46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14EBC-984B-394C-A3AF-792DF5BB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3" y="334734"/>
            <a:ext cx="8644914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038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A90C28-F3A3-3A4D-A20A-EC6F9AEC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46" y="376518"/>
            <a:ext cx="9113377" cy="58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498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490E5-A0F1-794A-BCFC-7D8D8F3F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44" y="484145"/>
            <a:ext cx="8932060" cy="61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13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835B3-EDA5-294C-85BA-70A79D518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09" y="422790"/>
            <a:ext cx="8056081" cy="55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240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12946-6589-0A44-9E3F-815E7C59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0" y="330413"/>
            <a:ext cx="6370156" cy="57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09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 Network</a:t>
            </a:r>
          </a:p>
        </p:txBody>
      </p:sp>
    </p:spTree>
    <p:extLst>
      <p:ext uri="{BB962C8B-B14F-4D97-AF65-F5344CB8AC3E}">
        <p14:creationId xmlns:p14="http://schemas.microsoft.com/office/powerpoint/2010/main" val="25458058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FDE6-B7FF-412F-89FC-E14FFC5C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on PGMs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43A307-9AAE-4D84-B64C-96B8BCAFB1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377950"/>
            <a:ext cx="2438398" cy="1621696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6C0108-9621-4F5B-86CC-5074535D10D3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158526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C47F41-B233-4248-B233-43C9738A3E05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158526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C9EE58B-F45B-4512-BCAA-B1EA06B17AF8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340008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83CFA08-B734-48F9-B0BE-C6B72ECE77DF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315800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4930BAC-20B7-4D46-A63D-5B6FFAD8EF5F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315800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Oval 4">
            <a:extLst>
              <a:ext uri="{FF2B5EF4-FFF2-40B4-BE49-F238E27FC236}">
                <a16:creationId xmlns:a16="http://schemas.microsoft.com/office/drawing/2014/main" id="{2A4AF459-D987-43A5-AFF0-D656CC4D2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9018" y="16079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D3F01EBA-DA20-42F7-84D8-3A6D67E78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150" y="160795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FA0C4409-1A72-4DAC-8E12-ED23D59DB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497" y="271982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AA06E2F4-1D4E-4E97-81A7-A425AAC75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742" y="3968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DD0B09ED-1104-4466-B1B4-E23395230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449" y="3968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3" name="AutoShape 6">
            <a:extLst>
              <a:ext uri="{FF2B5EF4-FFF2-40B4-BE49-F238E27FC236}">
                <a16:creationId xmlns:a16="http://schemas.microsoft.com/office/drawing/2014/main" id="{C5FBA87D-8395-4897-B85F-D818FCED6FFE}"/>
              </a:ext>
            </a:extLst>
          </p:cNvPr>
          <p:cNvCxnSpPr>
            <a:cxnSpLocks noChangeShapeType="1"/>
            <a:stCxn id="30" idx="5"/>
            <a:endCxn id="31" idx="1"/>
          </p:cNvCxnSpPr>
          <p:nvPr/>
        </p:nvCxnSpPr>
        <p:spPr bwMode="auto">
          <a:xfrm>
            <a:off x="4916905" y="337023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90BEFF41-CBBE-48DE-9A08-127F088BB224}"/>
              </a:ext>
            </a:extLst>
          </p:cNvPr>
          <p:cNvCxnSpPr>
            <a:cxnSpLocks noChangeShapeType="1"/>
            <a:stCxn id="30" idx="3"/>
            <a:endCxn id="32" idx="7"/>
          </p:cNvCxnSpPr>
          <p:nvPr/>
        </p:nvCxnSpPr>
        <p:spPr bwMode="auto">
          <a:xfrm flipH="1">
            <a:off x="3983857" y="337023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" name="AutoShape 6">
            <a:extLst>
              <a:ext uri="{FF2B5EF4-FFF2-40B4-BE49-F238E27FC236}">
                <a16:creationId xmlns:a16="http://schemas.microsoft.com/office/drawing/2014/main" id="{05CF109E-41B9-416B-BBC2-587EF99B93B5}"/>
              </a:ext>
            </a:extLst>
          </p:cNvPr>
          <p:cNvCxnSpPr>
            <a:cxnSpLocks noChangeShapeType="1"/>
            <a:stCxn id="29" idx="3"/>
            <a:endCxn id="30" idx="7"/>
          </p:cNvCxnSpPr>
          <p:nvPr/>
        </p:nvCxnSpPr>
        <p:spPr bwMode="auto">
          <a:xfrm flipH="1">
            <a:off x="4916905" y="225836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6" name="AutoShape 6">
            <a:extLst>
              <a:ext uri="{FF2B5EF4-FFF2-40B4-BE49-F238E27FC236}">
                <a16:creationId xmlns:a16="http://schemas.microsoft.com/office/drawing/2014/main" id="{D928BD93-EA44-47A3-B631-4DE703F0CB3E}"/>
              </a:ext>
            </a:extLst>
          </p:cNvPr>
          <p:cNvCxnSpPr>
            <a:cxnSpLocks noChangeShapeType="1"/>
            <a:stCxn id="28" idx="5"/>
            <a:endCxn id="30" idx="1"/>
          </p:cNvCxnSpPr>
          <p:nvPr/>
        </p:nvCxnSpPr>
        <p:spPr bwMode="auto">
          <a:xfrm>
            <a:off x="3819426" y="225836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7" name="Picture 36" descr="TP_tmp.png">
            <a:extLst>
              <a:ext uri="{FF2B5EF4-FFF2-40B4-BE49-F238E27FC236}">
                <a16:creationId xmlns:a16="http://schemas.microsoft.com/office/drawing/2014/main" id="{A560688B-89BC-426D-BC67-E6677275A9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92750"/>
            <a:ext cx="4267200" cy="430635"/>
          </a:xfrm>
          <a:prstGeom prst="rect">
            <a:avLst/>
          </a:prstGeom>
        </p:spPr>
      </p:pic>
      <p:pic>
        <p:nvPicPr>
          <p:cNvPr id="38" name="Picture 37" descr="TP_tmp.png">
            <a:extLst>
              <a:ext uri="{FF2B5EF4-FFF2-40B4-BE49-F238E27FC236}">
                <a16:creationId xmlns:a16="http://schemas.microsoft.com/office/drawing/2014/main" id="{FBB9AF7D-5E5E-4A20-B1BA-C0110B027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602615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DA91FEA-C00D-475C-859C-6470AA2FBAE6}"/>
              </a:ext>
            </a:extLst>
          </p:cNvPr>
          <p:cNvSpPr/>
          <p:nvPr/>
        </p:nvSpPr>
        <p:spPr>
          <a:xfrm>
            <a:off x="240062" y="1514316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Burglary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9489BC-AFAC-458A-8BD3-2FF59642B831}"/>
              </a:ext>
            </a:extLst>
          </p:cNvPr>
          <p:cNvSpPr/>
          <p:nvPr/>
        </p:nvSpPr>
        <p:spPr>
          <a:xfrm>
            <a:off x="7848600" y="1494866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Earthquake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A81EB6-66ED-4BFC-B8AC-901A96C37712}"/>
              </a:ext>
            </a:extLst>
          </p:cNvPr>
          <p:cNvSpPr/>
          <p:nvPr/>
        </p:nvSpPr>
        <p:spPr>
          <a:xfrm>
            <a:off x="3214455" y="283193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Alarm 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3EE2B3-D427-4CC2-B601-C4FECF8DC4BB}"/>
              </a:ext>
            </a:extLst>
          </p:cNvPr>
          <p:cNvSpPr/>
          <p:nvPr/>
        </p:nvSpPr>
        <p:spPr>
          <a:xfrm>
            <a:off x="3009270" y="473378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John Calls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DF4A47-653D-4507-ADBE-EE3B61CE5216}"/>
              </a:ext>
            </a:extLst>
          </p:cNvPr>
          <p:cNvSpPr/>
          <p:nvPr/>
        </p:nvSpPr>
        <p:spPr>
          <a:xfrm>
            <a:off x="4830920" y="47337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Mary Calls </a:t>
            </a:r>
          </a:p>
        </p:txBody>
      </p:sp>
    </p:spTree>
    <p:extLst>
      <p:ext uri="{BB962C8B-B14F-4D97-AF65-F5344CB8AC3E}">
        <p14:creationId xmlns:p14="http://schemas.microsoft.com/office/powerpoint/2010/main" val="225763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3946</Words>
  <Application>Microsoft Macintosh PowerPoint</Application>
  <PresentationFormat>Widescreen</PresentationFormat>
  <Paragraphs>1059</Paragraphs>
  <Slides>113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6" baseType="lpstr">
      <vt:lpstr>Arial Unicode MS</vt:lpstr>
      <vt:lpstr>Arial</vt:lpstr>
      <vt:lpstr>Calibri</vt:lpstr>
      <vt:lpstr>Calibri Light</vt:lpstr>
      <vt:lpstr>Cambria Math</vt:lpstr>
      <vt:lpstr>Courier New</vt:lpstr>
      <vt:lpstr>Gill Sans</vt:lpstr>
      <vt:lpstr>Helvetica Neue</vt:lpstr>
      <vt:lpstr>Times New Roman</vt:lpstr>
      <vt:lpstr>Times Roman</vt:lpstr>
      <vt:lpstr>Verdana</vt:lpstr>
      <vt:lpstr>Wingdings</vt:lpstr>
      <vt:lpstr>Office Theme</vt:lpstr>
      <vt:lpstr>CSE 3521:  Introduction to Artificial Intelligence </vt:lpstr>
      <vt:lpstr>Decision Tree</vt:lpstr>
      <vt:lpstr>PowerPoint Presentation</vt:lpstr>
      <vt:lpstr>Decision Tree Equations</vt:lpstr>
      <vt:lpstr>Naïve Bayes</vt:lpstr>
      <vt:lpstr>Bayes Rules</vt:lpstr>
      <vt:lpstr>Bayes Rules</vt:lpstr>
      <vt:lpstr>Learning: Naïve Bayes Classifier</vt:lpstr>
      <vt:lpstr>Smoothing: Naïve Bayes Parameter Estimation</vt:lpstr>
      <vt:lpstr>Laplace Smoothing: Naïve Bayes Parameter Estimation</vt:lpstr>
      <vt:lpstr>Naïve Bayes Parameter Learning: Step </vt:lpstr>
      <vt:lpstr>Naïve Bayes Evaluation: Step </vt:lpstr>
      <vt:lpstr>Logistic Regression</vt:lpstr>
      <vt:lpstr>The Logistic function</vt:lpstr>
      <vt:lpstr>The Dot Product</vt:lpstr>
      <vt:lpstr>NB vs. LR</vt:lpstr>
      <vt:lpstr>NB vs. LR:Parameter Learning</vt:lpstr>
      <vt:lpstr>LR: Learning Weights</vt:lpstr>
      <vt:lpstr>Learning Weights</vt:lpstr>
      <vt:lpstr>Q: what parameters should we choose?</vt:lpstr>
      <vt:lpstr>Maximum Likelihood Estimation</vt:lpstr>
      <vt:lpstr>Maximum Likelihood Estimation</vt:lpstr>
      <vt:lpstr>Maximum Likelihood Estimation</vt:lpstr>
      <vt:lpstr>Derivative of Sigmoid</vt:lpstr>
      <vt:lpstr>Gradient ascent</vt:lpstr>
      <vt:lpstr>Gradient ascent</vt:lpstr>
      <vt:lpstr>LR Gradient</vt:lpstr>
      <vt:lpstr>MultiClass Classification</vt:lpstr>
      <vt:lpstr>MultiClass Classification</vt:lpstr>
      <vt:lpstr>Log-Linear Models</vt:lpstr>
      <vt:lpstr>MultiClass Logistic Regression</vt:lpstr>
      <vt:lpstr>MultiClass Logistic Regression</vt:lpstr>
      <vt:lpstr>MultiClass Logistic Regression</vt:lpstr>
      <vt:lpstr>Maximum Likelihood Estimation</vt:lpstr>
      <vt:lpstr>Multiclass Leaning</vt:lpstr>
      <vt:lpstr>Perceptron</vt:lpstr>
      <vt:lpstr>Perceptron Algorithm</vt:lpstr>
      <vt:lpstr>Perceptron Algorithm</vt:lpstr>
      <vt:lpstr>Perceptron Notes</vt:lpstr>
      <vt:lpstr>Differences: LR vs. Perceptron</vt:lpstr>
      <vt:lpstr>Online Learning (perceptron)</vt:lpstr>
      <vt:lpstr>Multiclass Leaning</vt:lpstr>
      <vt:lpstr>Multiclass Leaning</vt:lpstr>
      <vt:lpstr>Multiclass Leaning</vt:lpstr>
      <vt:lpstr>SVM</vt:lpstr>
      <vt:lpstr>Margin</vt:lpstr>
      <vt:lpstr> Support Vector Machines</vt:lpstr>
      <vt:lpstr> Setting Up the Optimization Problem</vt:lpstr>
      <vt:lpstr> Setting Up the Optimization Problem</vt:lpstr>
      <vt:lpstr>Linear, (Hard-Margin) SVM Formulation</vt:lpstr>
      <vt:lpstr> Non - linear SVMs:  Feature spaces</vt:lpstr>
      <vt:lpstr> Kernel Trick</vt:lpstr>
      <vt:lpstr>Non-Linear Regression</vt:lpstr>
      <vt:lpstr>Non-linear regression</vt:lpstr>
      <vt:lpstr>When f(x;w) is nonlinear w.r.t. w</vt:lpstr>
      <vt:lpstr>When f(x;w) is nonlinear w.r.t. w</vt:lpstr>
      <vt:lpstr>Gauss-Newton Algorithm</vt:lpstr>
      <vt:lpstr>Gauss-Newton Algorithm (let w be K-dim)</vt:lpstr>
      <vt:lpstr>Gradient Descent (GD)</vt:lpstr>
      <vt:lpstr>Algorithm</vt:lpstr>
      <vt:lpstr>Compute Gradients: Least Squares (w is 1-dim)</vt:lpstr>
      <vt:lpstr>Compute Gradients: Least Squares (w is K-dim)</vt:lpstr>
      <vt:lpstr>Clustering</vt:lpstr>
      <vt:lpstr>Clustering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K-Means: an iterative clustering algorithm</vt:lpstr>
      <vt:lpstr>K-Means</vt:lpstr>
      <vt:lpstr>K-Means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(One) bad case for “hard  assignments”?</vt:lpstr>
      <vt:lpstr>(One) bad case for “hard  assignments”?</vt:lpstr>
      <vt:lpstr>KNN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 Network</vt:lpstr>
      <vt:lpstr>Inference on PGMs</vt:lpstr>
      <vt:lpstr>Inference on PGMs</vt:lpstr>
      <vt:lpstr>Inference on PGMs</vt:lpstr>
      <vt:lpstr>Markov Blanket</vt:lpstr>
      <vt:lpstr>Markov Blanket</vt:lpstr>
      <vt:lpstr>Neural Network</vt:lpstr>
      <vt:lpstr>“Artificial” Neuron</vt:lpstr>
      <vt:lpstr>Perceptron Algorithm</vt:lpstr>
      <vt:lpstr>Multi-layer perceptron</vt:lpstr>
      <vt:lpstr>Training a neural network: gradient descent</vt:lpstr>
      <vt:lpstr>Stochastic gradient descent</vt:lpstr>
      <vt:lpstr>“Mini-batch” Stochastic gradient descent</vt:lpstr>
      <vt:lpstr>Convolutional Neural Networks</vt:lpstr>
      <vt:lpstr>Recurrent Neural Network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364</cp:revision>
  <cp:lastPrinted>2021-03-03T16:25:27Z</cp:lastPrinted>
  <dcterms:created xsi:type="dcterms:W3CDTF">2020-06-25T19:45:53Z</dcterms:created>
  <dcterms:modified xsi:type="dcterms:W3CDTF">2021-04-16T05:31:36Z</dcterms:modified>
</cp:coreProperties>
</file>